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93" r:id="rId3"/>
    <p:sldId id="259" r:id="rId4"/>
    <p:sldId id="276" r:id="rId5"/>
    <p:sldId id="281" r:id="rId6"/>
    <p:sldId id="278" r:id="rId7"/>
    <p:sldId id="307" r:id="rId8"/>
    <p:sldId id="294" r:id="rId9"/>
    <p:sldId id="308" r:id="rId10"/>
    <p:sldId id="282" r:id="rId11"/>
    <p:sldId id="295" r:id="rId12"/>
    <p:sldId id="309" r:id="rId13"/>
    <p:sldId id="269" r:id="rId14"/>
    <p:sldId id="310" r:id="rId15"/>
    <p:sldId id="296" r:id="rId16"/>
    <p:sldId id="279" r:id="rId17"/>
    <p:sldId id="297" r:id="rId18"/>
    <p:sldId id="311" r:id="rId19"/>
    <p:sldId id="274" r:id="rId20"/>
    <p:sldId id="312" r:id="rId21"/>
    <p:sldId id="275" r:id="rId22"/>
    <p:sldId id="298" r:id="rId23"/>
    <p:sldId id="262" r:id="rId24"/>
    <p:sldId id="313" r:id="rId2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37" autoAdjust="0"/>
    <p:restoredTop sz="99822" autoAdjust="0"/>
  </p:normalViewPr>
  <p:slideViewPr>
    <p:cSldViewPr>
      <p:cViewPr>
        <p:scale>
          <a:sx n="100" d="100"/>
          <a:sy n="100" d="100"/>
        </p:scale>
        <p:origin x="-630" y="-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The Pythagorean Theorem</a:t>
            </a:r>
            <a:r>
              <a:rPr lang="en-US" dirty="0"/>
              <a:t>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10 Lesson 1 </a:t>
            </a:r>
            <a:endParaRPr lang="en-US" dirty="0"/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The Pythagorean Theorem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en-US" sz="2800" dirty="0"/>
                  <a:t>If three positive integers (a, b, c) that represent the length of each side of a right triangle, satisfy the </a:t>
                </a:r>
                <a:r>
                  <a:rPr lang="en-US" sz="2800" dirty="0" smtClean="0"/>
                  <a:t>equation</a:t>
                </a:r>
              </a:p>
              <a:p>
                <a:pPr marL="0" indent="0" algn="ctr">
                  <a:buNone/>
                </a:pPr>
                <a:r>
                  <a:rPr lang="en-US" sz="2800" dirty="0" smtClean="0"/>
                  <a:t> 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/>
                            </a:rPr>
                            <m:t>𝒄</m:t>
                          </m:r>
                        </m:e>
                        <m:sup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800" b="1" i="1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/>
                            </a:rPr>
                            <m:t>𝒃</m:t>
                          </m:r>
                        </m:e>
                        <m:sup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800" dirty="0" smtClean="0"/>
              </a:p>
              <a:p>
                <a:pPr marL="0" indent="0" algn="ctr">
                  <a:buNone/>
                </a:pPr>
                <a:endParaRPr lang="en-US" sz="2800" dirty="0" smtClean="0"/>
              </a:p>
              <a:p>
                <a:pPr marL="0" indent="0" algn="ctr">
                  <a:buNone/>
                </a:pPr>
                <a:r>
                  <a:rPr lang="en-US" sz="2800" dirty="0"/>
                  <a:t>it is called a </a:t>
                </a:r>
                <a:r>
                  <a:rPr lang="en-US" sz="2800" b="1" i="1" dirty="0"/>
                  <a:t>Pythagorean triple.</a:t>
                </a:r>
                <a:endParaRPr lang="en-US" sz="2800" dirty="0"/>
              </a:p>
              <a:p>
                <a:pPr marL="0" indent="0">
                  <a:buNone/>
                </a:pPr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81" t="-1616" b="-186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81546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The Pythagorean Theorem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800" b="1" dirty="0" smtClean="0"/>
                  <a:t>Sample Problem 3</a:t>
                </a:r>
                <a:r>
                  <a:rPr lang="en-US" sz="2800" dirty="0" smtClean="0"/>
                  <a:t>:  </a:t>
                </a:r>
                <a:r>
                  <a:rPr lang="en-US" sz="2800" dirty="0"/>
                  <a:t>Determine whether each set of numbers form a Pythagorean triple.</a:t>
                </a:r>
                <a:endParaRPr lang="en-US" sz="28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/>
                        </a:rPr>
                        <m:t>𝒂</m:t>
                      </m:r>
                      <m:r>
                        <a:rPr lang="en-US" sz="2800" b="1" i="1" smtClean="0">
                          <a:latin typeface="Cambria Math"/>
                        </a:rPr>
                        <m:t>.   (</m:t>
                      </m:r>
                      <m:r>
                        <a:rPr lang="en-US" sz="2800" b="1" i="1">
                          <a:latin typeface="Cambria Math"/>
                        </a:rPr>
                        <m:t>𝟐𝟎</m:t>
                      </m:r>
                      <m:r>
                        <a:rPr lang="en-US" sz="2800" b="1" i="1">
                          <a:latin typeface="Cambria Math"/>
                        </a:rPr>
                        <m:t>, </m:t>
                      </m:r>
                      <m:r>
                        <a:rPr lang="en-US" sz="2800" b="1" i="1">
                          <a:latin typeface="Cambria Math"/>
                        </a:rPr>
                        <m:t>𝟐𝟏</m:t>
                      </m:r>
                      <m:r>
                        <a:rPr lang="en-US" sz="2800" b="1" i="1">
                          <a:latin typeface="Cambria Math"/>
                        </a:rPr>
                        <m:t>,</m:t>
                      </m:r>
                      <m:r>
                        <a:rPr lang="en-US" sz="2800" b="1" i="1">
                          <a:latin typeface="Cambria Math"/>
                        </a:rPr>
                        <m:t>𝟐𝟗</m:t>
                      </m:r>
                      <m:r>
                        <a:rPr lang="en-US" sz="2800" b="1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81" t="-16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3095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The Pythagorean Theorem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00150"/>
                <a:ext cx="8229600" cy="3820765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en-US" sz="2800" b="1" dirty="0" smtClean="0"/>
                  <a:t>Sample Problem 3</a:t>
                </a:r>
                <a:r>
                  <a:rPr lang="en-US" sz="2800" dirty="0" smtClean="0"/>
                  <a:t>:  </a:t>
                </a:r>
                <a:r>
                  <a:rPr lang="en-US" sz="2800" dirty="0"/>
                  <a:t>Determine whether each set of numbers form a Pythagorean triple.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/>
                      </a:rPr>
                      <m:t>𝒂</m:t>
                    </m:r>
                    <m:r>
                      <a:rPr lang="en-US" sz="2800" b="1" i="1" smtClean="0">
                        <a:latin typeface="Cambria Math"/>
                      </a:rPr>
                      <m:t>. (</m:t>
                    </m:r>
                    <m:r>
                      <a:rPr lang="en-US" sz="2800" b="1" i="1">
                        <a:latin typeface="Cambria Math"/>
                      </a:rPr>
                      <m:t>𝟐𝟎</m:t>
                    </m:r>
                    <m:r>
                      <a:rPr lang="en-US" sz="2800" b="1" i="1">
                        <a:latin typeface="Cambria Math"/>
                      </a:rPr>
                      <m:t>, </m:t>
                    </m:r>
                    <m:r>
                      <a:rPr lang="en-US" sz="2800" b="1" i="1">
                        <a:latin typeface="Cambria Math"/>
                      </a:rPr>
                      <m:t>𝟐𝟏</m:t>
                    </m:r>
                    <m:r>
                      <a:rPr lang="en-US" sz="2800" b="1" i="1">
                        <a:latin typeface="Cambria Math"/>
                      </a:rPr>
                      <m:t>,</m:t>
                    </m:r>
                    <m:r>
                      <a:rPr lang="en-US" sz="2800" b="1" i="1">
                        <a:latin typeface="Cambria Math"/>
                      </a:rPr>
                      <m:t>𝟐𝟗</m:t>
                    </m:r>
                    <m:r>
                      <a:rPr lang="en-US" sz="2800" b="1" i="1">
                        <a:latin typeface="Cambria Math"/>
                      </a:rPr>
                      <m:t>)</m:t>
                    </m:r>
                  </m:oMath>
                </a14:m>
                <a:r>
                  <a:rPr lang="en-US" sz="2800" b="1" dirty="0"/>
                  <a:t> </a:t>
                </a:r>
                <a:r>
                  <a:rPr lang="en-US" sz="2800" b="1" dirty="0" smtClean="0"/>
                  <a:t>   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𝒂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𝟐𝟎</m:t>
                    </m:r>
                  </m:oMath>
                </a14:m>
                <a:r>
                  <a:rPr lang="en-US" sz="2800" b="1" dirty="0"/>
                  <a:t> </a:t>
                </a:r>
                <a:r>
                  <a:rPr lang="en-US" sz="2800" b="1" dirty="0" smtClean="0"/>
                  <a:t> 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𝒃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𝟐𝟏</m:t>
                    </m:r>
                  </m:oMath>
                </a14:m>
                <a:r>
                  <a:rPr lang="en-US" sz="2800" b="1" dirty="0"/>
                  <a:t> </a:t>
                </a:r>
                <a:r>
                  <a:rPr lang="en-US" sz="2800" b="1" dirty="0" smtClean="0"/>
                  <a:t> 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𝒄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𝟐𝟗</m:t>
                    </m:r>
                  </m:oMath>
                </a14:m>
                <a:endParaRPr lang="en-US" sz="2800" dirty="0" smtClean="0"/>
              </a:p>
              <a:p>
                <a:pPr marL="0" indent="0">
                  <a:buNone/>
                </a:pPr>
                <a:r>
                  <a:rPr lang="en-US" sz="2800" dirty="0" smtClean="0"/>
                  <a:t>				  </a:t>
                </a:r>
                <a:r>
                  <a:rPr lang="en-US" sz="2800" b="1" dirty="0" smtClean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𝒄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𝒂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𝒃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en-US" sz="2800" dirty="0" smtClean="0"/>
              </a:p>
              <a:p>
                <a:pPr marL="0" indent="0">
                  <a:buNone/>
                </a:pPr>
                <a:r>
                  <a:rPr lang="en-US" sz="2800" dirty="0"/>
                  <a:t>	</a:t>
                </a:r>
                <a:r>
                  <a:rPr lang="en-US" sz="2800" dirty="0" smtClean="0"/>
                  <a:t>		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𝟐𝟗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  <m:r>
                          <a:rPr lang="en-US" sz="2800" b="1" i="1" smtClean="0">
                            <a:latin typeface="Cambria Math"/>
                          </a:rPr>
                          <m:t>𝟎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  <m:r>
                          <a:rPr lang="en-US" sz="2800" b="1" i="1" smtClean="0">
                            <a:latin typeface="Cambria Math"/>
                          </a:rPr>
                          <m:t>𝟏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en-US" sz="2800" dirty="0" smtClean="0"/>
              </a:p>
              <a:p>
                <a:pPr marL="0" indent="0">
                  <a:buNone/>
                </a:pPr>
                <a:r>
                  <a:rPr lang="en-US" sz="2800" dirty="0"/>
                  <a:t>	</a:t>
                </a:r>
                <a:r>
                  <a:rPr lang="en-US" sz="2800" dirty="0" smtClean="0"/>
                  <a:t>			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𝟖𝟒𝟏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𝟒𝟎𝟎</m:t>
                    </m:r>
                    <m:r>
                      <a:rPr lang="en-US" sz="2800" b="1" i="1">
                        <a:latin typeface="Cambria Math"/>
                      </a:rPr>
                      <m:t>+</m:t>
                    </m:r>
                    <m:r>
                      <a:rPr lang="en-US" sz="2800" b="1" i="1">
                        <a:latin typeface="Cambria Math"/>
                      </a:rPr>
                      <m:t>𝟒𝟒𝟏</m:t>
                    </m:r>
                  </m:oMath>
                </a14:m>
                <a:endParaRPr lang="en-US" sz="2800" dirty="0" smtClean="0"/>
              </a:p>
              <a:p>
                <a:pPr marL="0" indent="0">
                  <a:buNone/>
                </a:pPr>
                <a:r>
                  <a:rPr lang="en-US" sz="2800" dirty="0"/>
                  <a:t>	</a:t>
                </a:r>
                <a:r>
                  <a:rPr lang="en-US" sz="2800" dirty="0" smtClean="0"/>
                  <a:t>			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𝟖𝟒𝟏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𝟖𝟒𝟏</m:t>
                    </m:r>
                  </m:oMath>
                </a14:m>
                <a:endParaRPr lang="en-US" sz="2800" b="1" dirty="0" smtClean="0"/>
              </a:p>
              <a:p>
                <a:pPr marL="0" indent="0">
                  <a:buNone/>
                </a:pPr>
                <a:r>
                  <a:rPr lang="en-US" sz="2800" dirty="0" smtClean="0"/>
                  <a:t>                                             Pythagorean </a:t>
                </a:r>
                <a:r>
                  <a:rPr lang="en-US" sz="2800" dirty="0"/>
                  <a:t>triple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00150"/>
                <a:ext cx="8229600" cy="3820765"/>
              </a:xfrm>
              <a:blipFill rotWithShape="1">
                <a:blip r:embed="rId2"/>
                <a:stretch>
                  <a:fillRect l="-1481" t="-2552" b="-12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98769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361950"/>
            <a:ext cx="8229600" cy="609600"/>
          </a:xfrm>
        </p:spPr>
        <p:txBody>
          <a:bodyPr>
            <a:noAutofit/>
          </a:bodyPr>
          <a:lstStyle/>
          <a:p>
            <a:r>
              <a:rPr lang="en-US" sz="2800" b="1" dirty="0"/>
              <a:t>The Pythagorean Theorem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200150"/>
                <a:ext cx="8686800" cy="35814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Sample Problem 3</a:t>
                </a:r>
                <a:r>
                  <a:rPr lang="en-US" sz="2800" dirty="0" smtClean="0"/>
                  <a:t>:  </a:t>
                </a:r>
                <a:r>
                  <a:rPr lang="en-US" sz="2800" dirty="0"/>
                  <a:t>Determine whether each set of numbers form a Pythagorean triple</a:t>
                </a:r>
                <a:r>
                  <a:rPr lang="en-US" sz="2800" dirty="0" smtClean="0"/>
                  <a:t>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/>
                      </a:rPr>
                      <m:t>𝒃</m:t>
                    </m:r>
                    <m:r>
                      <a:rPr lang="en-US" sz="2800" b="1" i="1" smtClean="0">
                        <a:latin typeface="Cambria Math"/>
                      </a:rPr>
                      <m:t>. (</m:t>
                    </m:r>
                    <m:r>
                      <a:rPr lang="en-US" sz="2800" b="1" i="1">
                        <a:latin typeface="Cambria Math"/>
                      </a:rPr>
                      <m:t>𝟑</m:t>
                    </m:r>
                    <m:r>
                      <a:rPr lang="en-US" sz="2800" b="1" i="1">
                        <a:latin typeface="Cambria Math"/>
                      </a:rPr>
                      <m:t>,</m:t>
                    </m:r>
                    <m:r>
                      <a:rPr lang="en-US" sz="2800" b="1" i="1">
                        <a:latin typeface="Cambria Math"/>
                      </a:rPr>
                      <m:t>𝟔</m:t>
                    </m:r>
                    <m:r>
                      <a:rPr lang="en-US" sz="2800" b="1" i="1">
                        <a:latin typeface="Cambria Math"/>
                      </a:rPr>
                      <m:t>,</m:t>
                    </m:r>
                    <m:r>
                      <a:rPr lang="en-US" sz="2800" b="1" i="1">
                        <a:latin typeface="Cambria Math"/>
                      </a:rPr>
                      <m:t>𝟖</m:t>
                    </m:r>
                    <m:r>
                      <a:rPr lang="en-US" sz="2800" b="1" i="1">
                        <a:latin typeface="Cambria Math"/>
                      </a:rPr>
                      <m:t>)</m:t>
                    </m:r>
                  </m:oMath>
                </a14:m>
                <a:r>
                  <a:rPr lang="en-US" sz="2800" b="1" dirty="0"/>
                  <a:t> </a:t>
                </a:r>
                <a:endParaRPr lang="en-US" sz="28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200150"/>
                <a:ext cx="8686800" cy="3581400"/>
              </a:xfrm>
              <a:blipFill rotWithShape="1">
                <a:blip r:embed="rId2"/>
                <a:stretch>
                  <a:fillRect l="-1474" t="-15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520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361950"/>
            <a:ext cx="8229600" cy="609600"/>
          </a:xfrm>
        </p:spPr>
        <p:txBody>
          <a:bodyPr>
            <a:noAutofit/>
          </a:bodyPr>
          <a:lstStyle/>
          <a:p>
            <a:r>
              <a:rPr lang="en-US" sz="2800" b="1" dirty="0"/>
              <a:t>The Pythagorean Theorem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200150"/>
                <a:ext cx="8686800" cy="3820766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Sample Problem 3</a:t>
                </a:r>
                <a:r>
                  <a:rPr lang="en-US" sz="2800" dirty="0" smtClean="0"/>
                  <a:t>:  </a:t>
                </a:r>
                <a:r>
                  <a:rPr lang="en-US" sz="2800" dirty="0"/>
                  <a:t>Determine whether each set of numbers form a Pythagorean triple</a:t>
                </a:r>
                <a:r>
                  <a:rPr lang="en-US" sz="2800" dirty="0" smtClean="0"/>
                  <a:t>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i="1" dirty="0" smtClean="0"/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/>
                      </a:rPr>
                      <m:t>𝒃</m:t>
                    </m:r>
                    <m:r>
                      <a:rPr lang="en-US" sz="2800" b="1" i="1" smtClean="0">
                        <a:latin typeface="Cambria Math"/>
                      </a:rPr>
                      <m:t>. (</m:t>
                    </m:r>
                    <m:r>
                      <a:rPr lang="en-US" sz="2800" b="1" i="1">
                        <a:latin typeface="Cambria Math"/>
                      </a:rPr>
                      <m:t>𝟑</m:t>
                    </m:r>
                    <m:r>
                      <a:rPr lang="en-US" sz="2800" b="1" i="1">
                        <a:latin typeface="Cambria Math"/>
                      </a:rPr>
                      <m:t>,</m:t>
                    </m:r>
                    <m:r>
                      <a:rPr lang="en-US" sz="2800" b="1" i="1">
                        <a:latin typeface="Cambria Math"/>
                      </a:rPr>
                      <m:t>𝟔</m:t>
                    </m:r>
                    <m:r>
                      <a:rPr lang="en-US" sz="2800" b="1" i="1">
                        <a:latin typeface="Cambria Math"/>
                      </a:rPr>
                      <m:t>,</m:t>
                    </m:r>
                    <m:r>
                      <a:rPr lang="en-US" sz="2800" b="1" i="1">
                        <a:latin typeface="Cambria Math"/>
                      </a:rPr>
                      <m:t>𝟖</m:t>
                    </m:r>
                    <m:r>
                      <a:rPr lang="en-US" sz="2800" b="1" i="1">
                        <a:latin typeface="Cambria Math"/>
                      </a:rPr>
                      <m:t>)</m:t>
                    </m:r>
                  </m:oMath>
                </a14:m>
                <a:r>
                  <a:rPr lang="en-US" sz="2800" b="1" dirty="0" smtClean="0"/>
                  <a:t> </a:t>
                </a:r>
                <a14:m>
                  <m:oMath xmlns:m="http://schemas.openxmlformats.org/officeDocument/2006/math">
                    <m:r>
                      <a:rPr lang="en-US" sz="2800" b="1" i="0" smtClean="0">
                        <a:latin typeface="Cambria Math"/>
                      </a:rPr>
                      <m:t>                </m:t>
                    </m:r>
                    <m:r>
                      <a:rPr lang="en-US" sz="2800" b="1" i="1">
                        <a:latin typeface="Cambria Math"/>
                      </a:rPr>
                      <m:t>𝒂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m:rPr>
                        <m:nor/>
                      </m:rPr>
                      <a:rPr lang="en-US" sz="2800" b="1">
                        <a:latin typeface="Cambria Math"/>
                      </a:rPr>
                      <m:t>3</m:t>
                    </m:r>
                  </m:oMath>
                </a14:m>
                <a:r>
                  <a:rPr lang="en-US" sz="2800" b="1" dirty="0"/>
                  <a:t> </a:t>
                </a:r>
                <a:r>
                  <a:rPr lang="en-US" sz="2800" b="1" dirty="0" smtClean="0"/>
                  <a:t>      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𝒃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𝟔</m:t>
                    </m:r>
                  </m:oMath>
                </a14:m>
                <a:r>
                  <a:rPr lang="en-US" sz="2800" b="1" dirty="0" smtClean="0"/>
                  <a:t>  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𝒄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𝟖</m:t>
                    </m:r>
                  </m:oMath>
                </a14:m>
                <a:endParaRPr lang="en-US" sz="2800" b="1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dirty="0"/>
                        <m:t>			</m:t>
                      </m:r>
                      <m:r>
                        <m:rPr>
                          <m:nor/>
                        </m:rPr>
                        <a:rPr lang="en-US" sz="2800" b="1" i="0" dirty="0" smtClean="0"/>
                        <m:t>               </m:t>
                      </m:r>
                      <m:r>
                        <m:rPr>
                          <m:nor/>
                        </m:rPr>
                        <a:rPr lang="en-US" sz="2800" b="1" dirty="0"/>
                        <m:t> </m:t>
                      </m:r>
                      <m:r>
                        <m:rPr>
                          <m:nor/>
                        </m:rPr>
                        <a:rPr lang="en-US" sz="2800" b="1" i="0" dirty="0" smtClean="0"/>
                        <m:t> 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/>
                            </a:rPr>
                            <m:t>𝒄</m:t>
                          </m:r>
                        </m:e>
                        <m:sup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800" b="1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800" b="1" i="1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/>
                            </a:rPr>
                            <m:t>𝒃</m:t>
                          </m:r>
                        </m:e>
                        <m:sup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800" b="1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dirty="0"/>
                  <a:t>	</a:t>
                </a:r>
                <a:r>
                  <a:rPr lang="en-US" sz="2800" dirty="0" smtClean="0"/>
                  <a:t>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/>
                          </a:rPr>
                          <m:t>                              </m:t>
                        </m:r>
                        <m:r>
                          <a:rPr lang="en-US" sz="2800" b="1" i="1" smtClean="0">
                            <a:latin typeface="Cambria Math"/>
                          </a:rPr>
                          <m:t>𝟖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/>
                          </a:rPr>
                          <m:t>𝟑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/>
                          </a:rPr>
                          <m:t>𝟔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en-US" sz="2800" b="1" dirty="0" smtClean="0"/>
              </a:p>
              <a:p>
                <a:pPr marL="0" indent="0">
                  <a:buNone/>
                </a:pPr>
                <a:r>
                  <a:rPr lang="en-US" sz="2800" dirty="0"/>
                  <a:t>	</a:t>
                </a:r>
                <a:r>
                  <a:rPr lang="en-US" sz="2800" dirty="0" smtClean="0"/>
                  <a:t>           </a:t>
                </a:r>
                <a14:m>
                  <m:oMath xmlns:m="http://schemas.openxmlformats.org/officeDocument/2006/math">
                    <m:r>
                      <a:rPr lang="en-US" sz="2800" b="0" i="0" dirty="0" smtClean="0">
                        <a:latin typeface="Cambria Math"/>
                      </a:rPr>
                      <m:t>                               </m:t>
                    </m:r>
                    <m:r>
                      <a:rPr lang="en-US" sz="2800" b="1" i="1" dirty="0">
                        <a:latin typeface="Cambria Math"/>
                      </a:rPr>
                      <m:t>𝟔</m:t>
                    </m:r>
                    <m:r>
                      <a:rPr lang="en-US" sz="2800" b="1" i="1" dirty="0" smtClean="0">
                        <a:latin typeface="Cambria Math"/>
                      </a:rPr>
                      <m:t>𝟒</m:t>
                    </m:r>
                    <m:r>
                      <a:rPr lang="en-US" sz="2800" b="1" i="1" dirty="0" smtClean="0">
                        <a:latin typeface="Cambria Math"/>
                      </a:rPr>
                      <m:t>=</m:t>
                    </m:r>
                    <m:r>
                      <a:rPr lang="en-US" sz="2800" b="1" i="1" dirty="0" smtClean="0">
                        <a:latin typeface="Cambria Math"/>
                      </a:rPr>
                      <m:t>𝟗</m:t>
                    </m:r>
                    <m:r>
                      <a:rPr lang="en-US" sz="2800" b="1" i="1">
                        <a:latin typeface="Cambria Math"/>
                      </a:rPr>
                      <m:t>+</m:t>
                    </m:r>
                    <m:r>
                      <a:rPr lang="en-US" sz="2800" b="1" i="1" smtClean="0">
                        <a:latin typeface="Cambria Math"/>
                      </a:rPr>
                      <m:t>𝟑𝟔</m:t>
                    </m:r>
                  </m:oMath>
                </a14:m>
                <a:endParaRPr lang="en-US" sz="2800" dirty="0"/>
              </a:p>
              <a:p>
                <a:pPr marL="0" indent="0">
                  <a:buNone/>
                </a:pPr>
                <a:r>
                  <a:rPr lang="en-US" sz="2800" dirty="0"/>
                  <a:t>				    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/>
                      </a:rPr>
                      <m:t>𝟔𝟒</m:t>
                    </m:r>
                    <m:r>
                      <a:rPr lang="en-US" sz="2800" b="1" i="1" smtClean="0">
                        <a:latin typeface="Cambria Math"/>
                        <a:ea typeface="Cambria Math"/>
                      </a:rPr>
                      <m:t>≠</m:t>
                    </m:r>
                    <m:r>
                      <a:rPr lang="en-US" sz="2800" b="1" i="1">
                        <a:latin typeface="Cambria Math"/>
                      </a:rPr>
                      <m:t>𝟒</m:t>
                    </m:r>
                    <m:r>
                      <a:rPr lang="en-US" sz="2800" b="1" i="1" smtClean="0">
                        <a:latin typeface="Cambria Math"/>
                      </a:rPr>
                      <m:t>𝟓</m:t>
                    </m:r>
                  </m:oMath>
                </a14:m>
                <a:endParaRPr lang="en-US" sz="2800" b="1" dirty="0" smtClean="0"/>
              </a:p>
              <a:p>
                <a:pPr marL="0" indent="0">
                  <a:buNone/>
                </a:pPr>
                <a:r>
                  <a:rPr lang="en-US" sz="2800" dirty="0" smtClean="0"/>
                  <a:t>                                                     </a:t>
                </a:r>
                <a:r>
                  <a:rPr lang="en-US" sz="2800" dirty="0"/>
                  <a:t> </a:t>
                </a:r>
                <a:r>
                  <a:rPr lang="en-US" sz="2800" dirty="0" smtClean="0"/>
                  <a:t>Non Pythagorean </a:t>
                </a:r>
                <a:r>
                  <a:rPr lang="en-US" sz="2800" dirty="0"/>
                  <a:t>triple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200150"/>
                <a:ext cx="8686800" cy="3820766"/>
              </a:xfrm>
              <a:blipFill rotWithShape="1">
                <a:blip r:embed="rId2"/>
                <a:stretch>
                  <a:fillRect l="-1263" t="-2392" b="-47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13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00" y="209550"/>
            <a:ext cx="8229600" cy="365760"/>
          </a:xfrm>
        </p:spPr>
        <p:txBody>
          <a:bodyPr>
            <a:noAutofit/>
          </a:bodyPr>
          <a:lstStyle/>
          <a:p>
            <a:r>
              <a:rPr lang="en-US" sz="2800" b="1" dirty="0"/>
              <a:t>The Pythagorean Theorem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" y="1200150"/>
            <a:ext cx="8991600" cy="3200400"/>
          </a:xfrm>
        </p:spPr>
        <p:txBody>
          <a:bodyPr>
            <a:normAutofit/>
          </a:bodyPr>
          <a:lstStyle/>
          <a:p>
            <a:pPr algn="ctr"/>
            <a:r>
              <a:rPr lang="en-US" sz="2800" dirty="0"/>
              <a:t>The statement than can be easily proved using a theorem is often called a </a:t>
            </a:r>
            <a:r>
              <a:rPr lang="en-US" sz="2800" b="1" dirty="0"/>
              <a:t>corollary.</a:t>
            </a:r>
            <a:r>
              <a:rPr lang="en-US" sz="2800" dirty="0"/>
              <a:t> </a:t>
            </a:r>
            <a:endParaRPr lang="en-US" sz="2800" dirty="0" smtClean="0"/>
          </a:p>
          <a:p>
            <a:pPr algn="ctr"/>
            <a:r>
              <a:rPr lang="en-US" sz="2800" dirty="0" smtClean="0"/>
              <a:t>The </a:t>
            </a:r>
            <a:r>
              <a:rPr lang="en-US" sz="2800" dirty="0"/>
              <a:t>following corollary based on the Pythagorean Theorem can be used to determine whether a triangle is a right triangle</a:t>
            </a:r>
            <a:r>
              <a:rPr lang="en-US" sz="2800" dirty="0" smtClean="0"/>
              <a:t>.</a:t>
            </a:r>
          </a:p>
          <a:p>
            <a:pPr marL="0" indent="0">
              <a:buNone/>
            </a:pPr>
            <a:endParaRPr lang="en-US" sz="2800" dirty="0" smtClean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6885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00" y="209550"/>
            <a:ext cx="8229600" cy="365760"/>
          </a:xfrm>
        </p:spPr>
        <p:txBody>
          <a:bodyPr>
            <a:noAutofit/>
          </a:bodyPr>
          <a:lstStyle/>
          <a:p>
            <a:r>
              <a:rPr lang="en-US" sz="2800" b="1" dirty="0"/>
              <a:t>The Pythagorean Theorem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742950"/>
                <a:ext cx="8991600" cy="4038600"/>
              </a:xfrm>
            </p:spPr>
            <p:txBody>
              <a:bodyPr>
                <a:normAutofit/>
              </a:bodyPr>
              <a:lstStyle/>
              <a:p>
                <a:endParaRPr lang="en-US" sz="2800" dirty="0" smtClean="0"/>
              </a:p>
              <a:p>
                <a:r>
                  <a:rPr lang="en-US" sz="2800" dirty="0"/>
                  <a:t>If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</a:rPr>
                      <m:t>𝑎</m:t>
                    </m:r>
                  </m:oMath>
                </a14:m>
                <a:r>
                  <a:rPr lang="en-US" sz="2800" dirty="0"/>
                  <a:t> and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</a:rPr>
                      <m:t>𝑏</m:t>
                    </m:r>
                  </m:oMath>
                </a14:m>
                <a:r>
                  <a:rPr lang="en-US" sz="2800" dirty="0"/>
                  <a:t> are measures of the shorter sides of a triangle, then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</a:rPr>
                      <m:t>𝑐</m:t>
                    </m:r>
                  </m:oMath>
                </a14:m>
                <a:r>
                  <a:rPr lang="en-US" sz="2800" dirty="0"/>
                  <a:t> is the measure of the longest side and</a:t>
                </a:r>
              </a:p>
              <a:p>
                <a:pPr marL="0" indent="0">
                  <a:buNone/>
                </a:pP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/>
                          </a:rPr>
                          <m:t>   </m:t>
                        </m:r>
                        <m:r>
                          <a:rPr lang="en-US" sz="2800" i="1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sz="28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sz="28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sz="28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latin typeface="Cambria Math"/>
                      </a:rPr>
                      <m:t> ,  </m:t>
                    </m:r>
                  </m:oMath>
                </a14:m>
                <a:r>
                  <a:rPr lang="en-US" sz="2800" dirty="0"/>
                  <a:t>then the triangle is a right triangle. </a:t>
                </a:r>
              </a:p>
              <a:p>
                <a:r>
                  <a:rPr lang="en-US" sz="2800" dirty="0" smtClean="0"/>
                  <a:t>If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/>
                          </a:rPr>
                          <m:t> </m:t>
                        </m:r>
                        <m:r>
                          <a:rPr lang="en-US" sz="2800" i="1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sz="28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latin typeface="Cambria Math"/>
                      </a:rPr>
                      <m:t>≠</m:t>
                    </m:r>
                    <m:sSup>
                      <m:sSupPr>
                        <m:ctrlPr>
                          <a:rPr lang="en-US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sz="28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sz="28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dirty="0"/>
                  <a:t> then the triangle is not a right triangle.</a:t>
                </a:r>
              </a:p>
              <a:p>
                <a:r>
                  <a:rPr lang="en-US" sz="2800" dirty="0"/>
                  <a:t>if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/>
                          </a:rPr>
                          <m:t> </m:t>
                        </m:r>
                        <m:r>
                          <a:rPr lang="en-US" sz="2800" i="1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sz="28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latin typeface="Cambria Math"/>
                      </a:rPr>
                      <m:t>&lt;</m:t>
                    </m:r>
                    <m:sSup>
                      <m:sSupPr>
                        <m:ctrlPr>
                          <a:rPr lang="en-US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sz="28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sz="28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dirty="0"/>
                  <a:t> then the triangle is acute, and</a:t>
                </a:r>
              </a:p>
              <a:p>
                <a:r>
                  <a:rPr lang="en-US" sz="2800" dirty="0"/>
                  <a:t>if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/>
                          </a:rPr>
                          <m:t> </m:t>
                        </m:r>
                        <m:r>
                          <a:rPr lang="en-US" sz="2800" i="1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sz="28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latin typeface="Cambria Math"/>
                      </a:rPr>
                      <m:t>&gt;</m:t>
                    </m:r>
                    <m:sSup>
                      <m:sSupPr>
                        <m:ctrlPr>
                          <a:rPr lang="en-US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sz="28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sz="28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dirty="0"/>
                  <a:t>then the triangle is obtuse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800" b="1" i="1" dirty="0" smtClean="0"/>
              </a:p>
              <a:p>
                <a:pPr marL="0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800" dirty="0"/>
              </a:p>
            </p:txBody>
          </p:sp>
        </mc:Choice>
        <mc:Fallback xmlns="">
          <p:sp>
            <p:nvSpPr>
              <p:cNvPr id="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742950"/>
                <a:ext cx="8991600" cy="4038600"/>
              </a:xfrm>
              <a:blipFill rotWithShape="1">
                <a:blip r:embed="rId2"/>
                <a:stretch>
                  <a:fillRect l="-1424" t="-1360" b="-141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1646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365760"/>
          </a:xfrm>
        </p:spPr>
        <p:txBody>
          <a:bodyPr>
            <a:noAutofit/>
          </a:bodyPr>
          <a:lstStyle/>
          <a:p>
            <a:r>
              <a:rPr lang="en-US" sz="2800" b="1" dirty="0"/>
              <a:t>The Pythagorean Theorem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Sample Problem 4</a:t>
                </a:r>
                <a:r>
                  <a:rPr lang="en-US" sz="2800" dirty="0" smtClean="0"/>
                  <a:t>: 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dirty="0" smtClean="0"/>
                  <a:t>Determine </a:t>
                </a:r>
                <a:r>
                  <a:rPr lang="en-US" sz="2800" dirty="0"/>
                  <a:t>whether the following side measures form right triangle</a:t>
                </a:r>
                <a:r>
                  <a:rPr lang="en-US" sz="2800" dirty="0" smtClean="0"/>
                  <a:t>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/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/>
                      </a:rPr>
                      <m:t>𝒂</m:t>
                    </m:r>
                    <m:r>
                      <a:rPr lang="en-US" sz="2800" b="1" i="1" smtClean="0">
                        <a:latin typeface="Cambria Math"/>
                      </a:rPr>
                      <m:t>. (</m:t>
                    </m:r>
                    <m:r>
                      <a:rPr lang="en-US" sz="2800" b="1" i="1">
                        <a:latin typeface="Cambria Math"/>
                      </a:rPr>
                      <m:t>𝟒</m:t>
                    </m:r>
                    <m:r>
                      <a:rPr lang="en-US" sz="2800" b="1" i="1">
                        <a:latin typeface="Cambria Math"/>
                      </a:rPr>
                      <m:t>,</m:t>
                    </m:r>
                    <m:r>
                      <a:rPr lang="en-US" sz="2800" b="1" i="1">
                        <a:latin typeface="Cambria Math"/>
                      </a:rPr>
                      <m:t>𝟔</m:t>
                    </m:r>
                    <m:r>
                      <a:rPr lang="en-US" sz="2800" b="1" i="1">
                        <a:latin typeface="Cambria Math"/>
                      </a:rPr>
                      <m:t>,</m:t>
                    </m:r>
                    <m:r>
                      <a:rPr lang="en-US" sz="2800" b="1" i="1">
                        <a:latin typeface="Cambria Math"/>
                      </a:rPr>
                      <m:t>𝟗</m:t>
                    </m:r>
                    <m:r>
                      <a:rPr lang="en-US" sz="2800" b="1" i="1">
                        <a:latin typeface="Cambria Math"/>
                      </a:rPr>
                      <m:t>)</m:t>
                    </m:r>
                  </m:oMath>
                </a14:m>
                <a:r>
                  <a:rPr lang="en-US" sz="2800" b="1" dirty="0"/>
                  <a:t> </a:t>
                </a:r>
                <a:endParaRPr lang="en-US" sz="2800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474" t="-1333" r="-20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128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365760"/>
          </a:xfrm>
        </p:spPr>
        <p:txBody>
          <a:bodyPr>
            <a:noAutofit/>
          </a:bodyPr>
          <a:lstStyle/>
          <a:p>
            <a:r>
              <a:rPr lang="en-US" sz="2800" b="1" dirty="0"/>
              <a:t>The Pythagorean Theorem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Sample Problem 4</a:t>
                </a:r>
                <a:r>
                  <a:rPr lang="en-US" sz="2800" dirty="0" smtClean="0"/>
                  <a:t>: Determine </a:t>
                </a:r>
                <a:r>
                  <a:rPr lang="en-US" sz="2800" dirty="0"/>
                  <a:t>whether the following side measures form right triangle</a:t>
                </a:r>
                <a:r>
                  <a:rPr lang="en-US" sz="2800" dirty="0" smtClean="0"/>
                  <a:t>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i="1" dirty="0" smtClean="0"/>
                  <a:t>a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/>
                      </a:rPr>
                      <m:t>.</m:t>
                    </m:r>
                    <m:r>
                      <a:rPr lang="en-US" sz="2800" b="1" i="1">
                        <a:latin typeface="Cambria Math"/>
                      </a:rPr>
                      <m:t>(</m:t>
                    </m:r>
                    <m:r>
                      <a:rPr lang="en-US" sz="2800" b="1" i="1">
                        <a:latin typeface="Cambria Math"/>
                      </a:rPr>
                      <m:t>𝟒</m:t>
                    </m:r>
                    <m:r>
                      <a:rPr lang="en-US" sz="2800" b="1" i="1">
                        <a:latin typeface="Cambria Math"/>
                      </a:rPr>
                      <m:t>,</m:t>
                    </m:r>
                    <m:r>
                      <a:rPr lang="en-US" sz="2800" b="1" i="1">
                        <a:latin typeface="Cambria Math"/>
                      </a:rPr>
                      <m:t>𝟔</m:t>
                    </m:r>
                    <m:r>
                      <a:rPr lang="en-US" sz="2800" b="1" i="1">
                        <a:latin typeface="Cambria Math"/>
                      </a:rPr>
                      <m:t>,</m:t>
                    </m:r>
                    <m:r>
                      <a:rPr lang="en-US" sz="2800" b="1" i="1">
                        <a:latin typeface="Cambria Math"/>
                      </a:rPr>
                      <m:t>𝟗</m:t>
                    </m:r>
                    <m:r>
                      <a:rPr lang="en-US" sz="2800" b="1" i="1">
                        <a:latin typeface="Cambria Math"/>
                      </a:rPr>
                      <m:t>)</m:t>
                    </m:r>
                  </m:oMath>
                </a14:m>
                <a:r>
                  <a:rPr lang="en-US" sz="2800" b="1" dirty="0"/>
                  <a:t> </a:t>
                </a:r>
                <a14:m>
                  <m:oMath xmlns:m="http://schemas.openxmlformats.org/officeDocument/2006/math">
                    <m:r>
                      <a:rPr lang="en-US" sz="2800" b="1" i="0" smtClean="0">
                        <a:latin typeface="Cambria Math"/>
                      </a:rPr>
                      <m:t>             </m:t>
                    </m:r>
                    <m:r>
                      <a:rPr lang="en-US" sz="2800" b="1" i="1">
                        <a:latin typeface="Cambria Math"/>
                      </a:rPr>
                      <m:t>𝒂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𝟒</m:t>
                    </m:r>
                  </m:oMath>
                </a14:m>
                <a:r>
                  <a:rPr lang="en-US" sz="2800" b="1" dirty="0" smtClean="0"/>
                  <a:t>  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𝒃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𝟔</m:t>
                    </m:r>
                  </m:oMath>
                </a14:m>
                <a:r>
                  <a:rPr lang="en-US" sz="2800" dirty="0" smtClean="0"/>
                  <a:t>  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𝒄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𝟗</m:t>
                    </m:r>
                  </m:oMath>
                </a14:m>
                <a:r>
                  <a:rPr lang="en-US" sz="2800" dirty="0"/>
                  <a:t> 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/>
                            </a:rPr>
                            <m:t> </m:t>
                          </m:r>
                          <m:r>
                            <a:rPr lang="en-US" sz="2800" b="1" i="1" smtClean="0">
                              <a:latin typeface="Cambria Math"/>
                            </a:rPr>
                            <m:t>         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𝒄</m:t>
                          </m:r>
                        </m:e>
                        <m:sup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800" b="1" i="1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/>
                            </a:rPr>
                            <m:t>𝒃</m:t>
                          </m:r>
                        </m:e>
                        <m:sup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800" b="1" i="1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                      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/>
                          </a:rPr>
                          <m:t> </m:t>
                        </m:r>
                        <m:r>
                          <a:rPr lang="en-US" sz="2800" b="1" i="1">
                            <a:latin typeface="Cambria Math"/>
                          </a:rPr>
                          <m:t>𝟗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𝟒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𝟔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en-US" sz="2800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/>
                        </a:rPr>
                        <m:t>          </m:t>
                      </m:r>
                      <m:r>
                        <a:rPr lang="en-US" sz="2800" b="1" i="1">
                          <a:latin typeface="Cambria Math"/>
                        </a:rPr>
                        <m:t>𝟖𝟏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𝟏𝟔</m:t>
                      </m:r>
                      <m:r>
                        <a:rPr lang="en-US" sz="2800" b="1" i="1">
                          <a:latin typeface="Cambria Math"/>
                        </a:rPr>
                        <m:t>+</m:t>
                      </m:r>
                      <m:r>
                        <a:rPr lang="en-US" sz="2800" b="1" i="1">
                          <a:latin typeface="Cambria Math"/>
                        </a:rPr>
                        <m:t>𝟑𝟔</m:t>
                      </m:r>
                    </m:oMath>
                  </m:oMathPara>
                </a14:m>
                <a:endParaRPr lang="en-US" sz="2800" b="1" i="1" dirty="0" smtClean="0">
                  <a:latin typeface="Cambria Math"/>
                </a:endParaRP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𝟖𝟏</m:t>
                      </m:r>
                      <m:r>
                        <a:rPr lang="en-US" sz="2800" b="1" i="1">
                          <a:latin typeface="Cambria Math"/>
                        </a:rPr>
                        <m:t>≠</m:t>
                      </m:r>
                      <m:r>
                        <a:rPr lang="en-US" sz="2800" b="1" i="1">
                          <a:latin typeface="Cambria Math"/>
                        </a:rPr>
                        <m:t>𝟓𝟐</m:t>
                      </m:r>
                    </m:oMath>
                  </m:oMathPara>
                </a14:m>
                <a:endParaRPr lang="en-US" sz="2800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dirty="0" smtClean="0"/>
                  <a:t>                                This </a:t>
                </a:r>
                <a:r>
                  <a:rPr lang="en-US" sz="2800" dirty="0"/>
                  <a:t>is </a:t>
                </a:r>
                <a:r>
                  <a:rPr lang="en-US" sz="2800" dirty="0" smtClean="0"/>
                  <a:t> not  a right </a:t>
                </a:r>
                <a:r>
                  <a:rPr lang="en-US" sz="2800" dirty="0"/>
                  <a:t>triangle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474" t="-1333" r="-351" b="-10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59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365760"/>
          </a:xfrm>
        </p:spPr>
        <p:txBody>
          <a:bodyPr>
            <a:noAutofit/>
          </a:bodyPr>
          <a:lstStyle/>
          <a:p>
            <a:r>
              <a:rPr lang="en-US" sz="2800" b="1" dirty="0"/>
              <a:t>The Pythagorean Theorem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Sample Problem 4</a:t>
                </a:r>
                <a:r>
                  <a:rPr lang="en-US" sz="2800" dirty="0" smtClean="0"/>
                  <a:t>:  </a:t>
                </a:r>
                <a:r>
                  <a:rPr lang="en-US" sz="2800" dirty="0"/>
                  <a:t>Determine whether the following side measures form right triangle.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/>
                      </a:rPr>
                      <m:t>  </m:t>
                    </m:r>
                    <m:r>
                      <a:rPr lang="en-US" sz="2800" b="1" i="0" smtClean="0">
                        <a:latin typeface="Cambria Math"/>
                      </a:rPr>
                      <m:t>𝐛</m:t>
                    </m:r>
                    <m:r>
                      <a:rPr lang="en-US" sz="2800" b="1" i="1" smtClean="0">
                        <a:latin typeface="Cambria Math"/>
                      </a:rPr>
                      <m:t>. (</m:t>
                    </m:r>
                    <m:r>
                      <a:rPr lang="en-US" sz="2800" b="1" i="1">
                        <a:latin typeface="Cambria Math"/>
                      </a:rPr>
                      <m:t>𝟏𝟔</m:t>
                    </m:r>
                    <m:r>
                      <a:rPr lang="en-US" sz="2800" b="1" i="1">
                        <a:latin typeface="Cambria Math"/>
                      </a:rPr>
                      <m:t>,</m:t>
                    </m:r>
                    <m:r>
                      <a:rPr lang="en-US" sz="2800" b="1" i="1">
                        <a:latin typeface="Cambria Math"/>
                      </a:rPr>
                      <m:t>𝟑𝟎</m:t>
                    </m:r>
                    <m:r>
                      <a:rPr lang="en-US" sz="2800" b="1" i="1">
                        <a:latin typeface="Cambria Math"/>
                      </a:rPr>
                      <m:t>,</m:t>
                    </m:r>
                    <m:r>
                      <a:rPr lang="en-US" sz="2800" b="1" i="1">
                        <a:latin typeface="Cambria Math"/>
                      </a:rPr>
                      <m:t>𝟑𝟒</m:t>
                    </m:r>
                  </m:oMath>
                </a14:m>
                <a:r>
                  <a:rPr lang="en-US" sz="2800" dirty="0" smtClean="0"/>
                  <a:t>)</a:t>
                </a:r>
                <a:endParaRPr lang="en-US" sz="28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474" t="-1333" r="-1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595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The Pythagorean Theorem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00150"/>
            <a:ext cx="8229600" cy="3733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</a:p>
          <a:p>
            <a:pPr lvl="0"/>
            <a:r>
              <a:rPr lang="en-US" sz="2400" dirty="0"/>
              <a:t>Explain a proof of the Pythagorean Theorem and its converse</a:t>
            </a:r>
          </a:p>
          <a:p>
            <a:r>
              <a:rPr lang="en-US" sz="2400" dirty="0"/>
              <a:t>Apply the Pythagorean Theorem to determine unknown side lengths in right triangles in real-world and mathematical problems in two and three dimensions.</a:t>
            </a:r>
            <a:endParaRPr lang="en-US" sz="24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en-US" sz="2400" dirty="0"/>
              <a:t>	</a:t>
            </a:r>
            <a:r>
              <a:rPr lang="en-US" sz="2400" b="1" dirty="0" smtClean="0">
                <a:solidFill>
                  <a:srgbClr val="0070C0"/>
                </a:solidFill>
              </a:rPr>
              <a:t>Key </a:t>
            </a:r>
            <a:r>
              <a:rPr lang="en-US" sz="2400" b="1" dirty="0">
                <a:solidFill>
                  <a:srgbClr val="0070C0"/>
                </a:solidFill>
              </a:rPr>
              <a:t>Vocabulary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</a:p>
          <a:p>
            <a:pPr marL="0" indent="0" algn="ctr">
              <a:buNone/>
            </a:pPr>
            <a:r>
              <a:rPr lang="en-US" sz="2400" dirty="0" smtClean="0"/>
              <a:t>Right triangle, Hypotenuse</a:t>
            </a:r>
            <a:r>
              <a:rPr lang="en-US" sz="2400" dirty="0"/>
              <a:t>, Pythagorean triple, </a:t>
            </a:r>
            <a:endParaRPr lang="en-US" sz="2400" dirty="0" smtClean="0"/>
          </a:p>
          <a:p>
            <a:pPr marL="0" indent="0" algn="ctr">
              <a:buNone/>
            </a:pPr>
            <a:r>
              <a:rPr lang="en-US" sz="2400" dirty="0" smtClean="0"/>
              <a:t>The </a:t>
            </a:r>
            <a:r>
              <a:rPr lang="en-US" sz="2400" dirty="0"/>
              <a:t>D</a:t>
            </a:r>
            <a:r>
              <a:rPr lang="en-US" sz="2400" dirty="0" smtClean="0"/>
              <a:t>istance </a:t>
            </a:r>
            <a:r>
              <a:rPr lang="en-US" sz="2400" dirty="0"/>
              <a:t>F</a:t>
            </a:r>
            <a:r>
              <a:rPr lang="en-US" sz="2400" dirty="0" smtClean="0"/>
              <a:t>ormula,</a:t>
            </a:r>
            <a:r>
              <a:rPr lang="en-US" sz="2400" dirty="0"/>
              <a:t> </a:t>
            </a:r>
            <a:r>
              <a:rPr lang="en-US" sz="2400" dirty="0" smtClean="0"/>
              <a:t>Square </a:t>
            </a:r>
            <a:r>
              <a:rPr lang="en-US" sz="2400" dirty="0"/>
              <a:t>R</a:t>
            </a:r>
            <a:r>
              <a:rPr lang="en-US" sz="2400" dirty="0" smtClean="0"/>
              <a:t>oot   </a:t>
            </a:r>
          </a:p>
          <a:p>
            <a:pPr marL="0" indent="0" algn="ctr">
              <a:buNone/>
            </a:pPr>
            <a:endParaRPr lang="en-US" sz="2400" b="1" dirty="0" smtClean="0">
              <a:solidFill>
                <a:srgbClr val="0070C0"/>
              </a:solidFill>
            </a:endParaRPr>
          </a:p>
          <a:p>
            <a:pPr marL="0" indent="0" algn="ctr">
              <a:buNone/>
            </a:pPr>
            <a:endParaRPr lang="en-US" sz="20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86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365760"/>
          </a:xfrm>
        </p:spPr>
        <p:txBody>
          <a:bodyPr>
            <a:noAutofit/>
          </a:bodyPr>
          <a:lstStyle/>
          <a:p>
            <a:r>
              <a:rPr lang="en-US" sz="2800" b="1" dirty="0"/>
              <a:t>The Pythagorean Theorem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Sample Problem 4</a:t>
                </a:r>
                <a:r>
                  <a:rPr lang="en-US" sz="2800" dirty="0" smtClean="0"/>
                  <a:t>:  </a:t>
                </a:r>
                <a:r>
                  <a:rPr lang="en-US" sz="2800" dirty="0"/>
                  <a:t>Determine whether the following side measures form right triangle.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r>
                      <a:rPr lang="en-US" sz="2800" b="1" i="0" smtClean="0">
                        <a:latin typeface="Cambria Math"/>
                      </a:rPr>
                      <m:t>𝐛</m:t>
                    </m:r>
                    <m:r>
                      <a:rPr lang="en-US" sz="2800" b="1" i="1" smtClean="0">
                        <a:latin typeface="Cambria Math"/>
                      </a:rPr>
                      <m:t>. (</m:t>
                    </m:r>
                    <m:r>
                      <a:rPr lang="en-US" sz="2800" b="1" i="1">
                        <a:latin typeface="Cambria Math"/>
                      </a:rPr>
                      <m:t>𝟏𝟔</m:t>
                    </m:r>
                    <m:r>
                      <a:rPr lang="en-US" sz="2800" b="1" i="1">
                        <a:latin typeface="Cambria Math"/>
                      </a:rPr>
                      <m:t>,</m:t>
                    </m:r>
                    <m:r>
                      <a:rPr lang="en-US" sz="2800" b="1" i="1">
                        <a:latin typeface="Cambria Math"/>
                      </a:rPr>
                      <m:t>𝟑𝟎</m:t>
                    </m:r>
                    <m:r>
                      <a:rPr lang="en-US" sz="2800" b="1" i="1">
                        <a:latin typeface="Cambria Math"/>
                      </a:rPr>
                      <m:t>,</m:t>
                    </m:r>
                    <m:r>
                      <a:rPr lang="en-US" sz="2800" b="1" i="1">
                        <a:latin typeface="Cambria Math"/>
                      </a:rPr>
                      <m:t>𝟑𝟒</m:t>
                    </m:r>
                  </m:oMath>
                </a14:m>
                <a:r>
                  <a:rPr lang="en-US" sz="2800" dirty="0" smtClean="0"/>
                  <a:t>)</a:t>
                </a:r>
                <a:r>
                  <a:rPr lang="en-US" sz="2800" b="1" dirty="0"/>
                  <a:t>  </a:t>
                </a:r>
                <a:r>
                  <a:rPr lang="en-US" sz="2800" b="1" dirty="0" smtClean="0"/>
                  <a:t>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𝒂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𝟏𝟔</m:t>
                    </m:r>
                  </m:oMath>
                </a14:m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/>
                      </a:rPr>
                      <m:t>        </m:t>
                    </m:r>
                    <m:r>
                      <a:rPr lang="en-US" sz="2800" b="1" i="1">
                        <a:latin typeface="Cambria Math"/>
                      </a:rPr>
                      <m:t>𝒃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𝟑𝟎</m:t>
                    </m:r>
                  </m:oMath>
                </a14:m>
                <a:r>
                  <a:rPr lang="en-US" sz="2800" dirty="0"/>
                  <a:t> </a:t>
                </a:r>
                <a:r>
                  <a:rPr lang="en-US" sz="2800" dirty="0" smtClean="0"/>
                  <a:t>    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𝒄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𝟑𝟒</m:t>
                    </m:r>
                    <m:r>
                      <a:rPr lang="en-US" sz="2800" b="1" i="1">
                        <a:latin typeface="Cambria Math"/>
                      </a:rPr>
                      <m:t> </m:t>
                    </m:r>
                  </m:oMath>
                </a14:m>
                <a:endParaRPr lang="en-US" sz="28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/>
                            </a:rPr>
                            <m:t>𝒄</m:t>
                          </m:r>
                        </m:e>
                        <m:sup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800" b="1" i="1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/>
                            </a:rPr>
                            <m:t>𝒃</m:t>
                          </m:r>
                        </m:e>
                        <m:sup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800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/>
                            </a:rPr>
                            <m:t>   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𝟑𝟒</m:t>
                          </m:r>
                        </m:e>
                        <m:sup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/>
                            </a:rPr>
                            <m:t>𝟏𝟔</m:t>
                          </m:r>
                        </m:e>
                        <m:sup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800" b="1" i="1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/>
                            </a:rPr>
                            <m:t>𝟑𝟎</m:t>
                          </m:r>
                        </m:e>
                        <m:sup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800" b="1" i="1" dirty="0" smtClean="0">
                  <a:latin typeface="Cambria Math"/>
                </a:endParaRP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𝟏𝟏𝟓</m:t>
                      </m:r>
                      <m:r>
                        <a:rPr lang="en-US" sz="2800" b="1" i="1" smtClean="0">
                          <a:latin typeface="Cambria Math"/>
                        </a:rPr>
                        <m:t>𝟔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𝟐𝟓𝟔</m:t>
                      </m:r>
                      <m:r>
                        <a:rPr lang="en-US" sz="2800" b="1" i="1">
                          <a:latin typeface="Cambria Math"/>
                        </a:rPr>
                        <m:t>+</m:t>
                      </m:r>
                      <m:r>
                        <a:rPr lang="en-US" sz="2800" b="1" i="1">
                          <a:latin typeface="Cambria Math"/>
                        </a:rPr>
                        <m:t>𝟗𝟎𝟎</m:t>
                      </m:r>
                    </m:oMath>
                  </m:oMathPara>
                </a14:m>
                <a:endParaRPr lang="en-US" sz="2800" b="1" i="1" dirty="0" smtClean="0">
                  <a:latin typeface="Cambria Math"/>
                </a:endParaRP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                              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𝟏𝟏𝟓𝟔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𝟏𝟏𝟓𝟔</m:t>
                    </m:r>
                  </m:oMath>
                </a14:m>
                <a:endParaRPr lang="en-US" sz="2800" b="1" i="1" dirty="0"/>
              </a:p>
              <a:p>
                <a:pPr marL="0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dirty="0" smtClean="0"/>
                  <a:t>This </a:t>
                </a:r>
                <a:r>
                  <a:rPr lang="en-US" sz="2800" dirty="0"/>
                  <a:t>is a right triangle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474" t="-1333" r="-1263" b="-10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806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514350"/>
            <a:ext cx="8229600" cy="365760"/>
          </a:xfrm>
        </p:spPr>
        <p:txBody>
          <a:bodyPr>
            <a:noAutofit/>
          </a:bodyPr>
          <a:lstStyle/>
          <a:p>
            <a:r>
              <a:rPr lang="en-US" sz="2800" b="1" dirty="0"/>
              <a:t>The Pythagorean Theorem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/>
                  <a:t>The Distance Formula</a:t>
                </a:r>
                <a:endParaRPr lang="en-US" sz="2800" dirty="0"/>
              </a:p>
              <a:p>
                <a:r>
                  <a:rPr lang="en-US" sz="2800" dirty="0"/>
                  <a:t>The distance formula is derived from the Pythagorean theorem. </a:t>
                </a:r>
              </a:p>
              <a:p>
                <a:r>
                  <a:rPr lang="en-US" sz="2800" dirty="0"/>
                  <a:t>To find the distance between two points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sz="28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en-US" sz="2800" b="1" i="1"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800" b="1" i="1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en-US" sz="28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1" i="1"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en-US" sz="2800" b="1" i="1"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800" b="1" i="1">
                        <a:latin typeface="Cambria Math"/>
                      </a:rPr>
                      <m:t>)</m:t>
                    </m:r>
                  </m:oMath>
                </a14:m>
                <a:r>
                  <a:rPr lang="en-US" sz="2800" b="1" dirty="0"/>
                  <a:t> </a:t>
                </a:r>
                <a:r>
                  <a:rPr lang="en-US" sz="2800" dirty="0"/>
                  <a:t>and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sz="28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a:rPr lang="en-US" sz="2800" b="1" i="1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en-US" sz="28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1" i="1"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a:rPr lang="en-US" sz="2800" b="1" i="1">
                        <a:latin typeface="Cambria Math"/>
                      </a:rPr>
                      <m:t>)</m:t>
                    </m:r>
                  </m:oMath>
                </a14:m>
                <a:r>
                  <a:rPr lang="en-US" sz="2800" dirty="0"/>
                  <a:t>, all that you need to do is use the coordinates of these ordered pairs and apply the formula pictured below.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  <a:blipFill rotWithShape="1">
                <a:blip r:embed="rId2"/>
                <a:stretch>
                  <a:fillRect l="-1474" t="-1468" b="-24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017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61950"/>
            <a:ext cx="8229600" cy="762000"/>
          </a:xfrm>
        </p:spPr>
        <p:txBody>
          <a:bodyPr>
            <a:noAutofit/>
          </a:bodyPr>
          <a:lstStyle/>
          <a:p>
            <a:r>
              <a:rPr lang="en-US" sz="2800" b="1" dirty="0"/>
              <a:t>The Pythagorean Theorem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en-US" sz="1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			         </a:t>
                </a:r>
                <a14:m>
                  <m:oMath xmlns:m="http://schemas.openxmlformats.org/officeDocument/2006/math">
                    <m:r>
                      <a:rPr lang="en-US" sz="1400" b="1" i="1" smtClean="0">
                        <a:latin typeface="Cambria Math"/>
                      </a:rPr>
                      <m:t>𝒚</m:t>
                    </m:r>
                    <m:r>
                      <a:rPr lang="en-US" sz="1400" b="0" i="1" smtClean="0">
                        <a:latin typeface="Cambria Math"/>
                      </a:rPr>
                      <m:t>  </m:t>
                    </m:r>
                    <m:r>
                      <a:rPr lang="en-US" sz="1400" i="1">
                        <a:latin typeface="Cambria Math"/>
                      </a:rPr>
                      <m:t>𝐴</m:t>
                    </m:r>
                    <m:r>
                      <a:rPr lang="en-US" sz="1400" i="1">
                        <a:latin typeface="Cambria Math"/>
                      </a:rPr>
                      <m:t> </m:t>
                    </m:r>
                    <m:d>
                      <m:dPr>
                        <m:ctrlPr>
                          <a:rPr lang="en-US" sz="1400" b="1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400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400" b="1" i="1"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en-US" sz="1400" b="1" i="1"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  <m:r>
                          <a:rPr lang="en-US" sz="1400" b="1" i="1"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sz="1400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400" b="1" i="1"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en-US" sz="1400" b="1" i="1"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</m:e>
                    </m:d>
                    <m:r>
                      <a:rPr lang="en-US" sz="1400" b="1" i="1" smtClean="0">
                        <a:latin typeface="Cambria Math"/>
                      </a:rPr>
                      <m:t>                </m:t>
                    </m:r>
                    <m:r>
                      <a:rPr lang="en-US" sz="1400" b="1" i="1" smtClean="0">
                        <a:latin typeface="Cambria Math"/>
                      </a:rPr>
                      <m:t>𝒅</m:t>
                    </m:r>
                    <m:r>
                      <a:rPr lang="en-US" sz="1400" b="1" i="1" smtClean="0">
                        <a:latin typeface="Cambria Math"/>
                      </a:rPr>
                      <m:t>=</m:t>
                    </m:r>
                  </m:oMath>
                </a14:m>
                <a:r>
                  <a:rPr lang="en-US" sz="1800" b="1" dirty="0"/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1800" b="1" i="1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1800" b="1" i="1"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1800" b="1" i="1">
                                    <a:latin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1800" b="1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800" b="1" i="1">
                                        <a:latin typeface="Cambria Math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1800" b="1" i="1">
                                    <a:latin typeface="Cambria Math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800" b="1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800" b="1" i="1">
                                        <a:latin typeface="Cambria Math"/>
                                      </a:rPr>
                                      <m:t>𝟏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US" sz="18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en-US" sz="1800" b="1" i="1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sz="1800" b="1" i="1"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1800" b="1" i="1">
                                    <a:latin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1800" b="1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>
                                        <a:latin typeface="Cambria Math"/>
                                      </a:rPr>
                                      <m:t>𝒚</m:t>
                                    </m:r>
                                  </m:e>
                                  <m:sub>
                                    <m:r>
                                      <a:rPr lang="en-US" sz="1800" b="1" i="1">
                                        <a:latin typeface="Cambria Math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1800" b="1" i="1">
                                    <a:latin typeface="Cambria Math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800" b="1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>
                                        <a:latin typeface="Cambria Math"/>
                                      </a:rPr>
                                      <m:t>𝒚</m:t>
                                    </m:r>
                                  </m:e>
                                  <m:sub>
                                    <m:r>
                                      <a:rPr lang="en-US" sz="1800" b="1" i="1">
                                        <a:latin typeface="Cambria Math"/>
                                      </a:rPr>
                                      <m:t>𝟏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US" sz="18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sz="1800" dirty="0" smtClean="0"/>
                  <a:t>  </a:t>
                </a:r>
              </a:p>
              <a:p>
                <a:pPr marL="0" indent="0">
                  <a:buNone/>
                </a:pPr>
                <a:r>
                  <a:rPr lang="en-US" sz="1800" dirty="0"/>
                  <a:t> </a:t>
                </a:r>
                <a:r>
                  <a:rPr lang="en-US" sz="1800" dirty="0" smtClean="0"/>
                  <a:t>                                                                             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/>
                      </a:rPr>
                      <m:t> </m:t>
                    </m:r>
                    <m:r>
                      <a:rPr lang="en-US" sz="1400" i="1">
                        <a:latin typeface="Cambria Math"/>
                      </a:rPr>
                      <m:t>𝐵</m:t>
                    </m:r>
                    <m:r>
                      <a:rPr lang="en-US" sz="1400" i="1">
                        <a:latin typeface="Cambria Math"/>
                      </a:rPr>
                      <m:t> </m:t>
                    </m:r>
                    <m:r>
                      <a:rPr lang="en-US" sz="1400" b="1" i="1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sz="14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400" b="1" i="1"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en-US" sz="1400" b="1" i="1"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a:rPr lang="en-US" sz="1400" b="1" i="1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en-US" sz="14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400" b="1" i="1"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en-US" sz="1400" b="1" i="1"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a:rPr lang="en-US" sz="1400" b="1" i="1">
                        <a:latin typeface="Cambria Math"/>
                      </a:rPr>
                      <m:t>)</m:t>
                    </m:r>
                  </m:oMath>
                </a14:m>
                <a:endParaRPr lang="en-US" sz="1400" dirty="0" smtClean="0"/>
              </a:p>
              <a:p>
                <a:pPr marL="0" indent="0">
                  <a:buNone/>
                </a:pPr>
                <a:r>
                  <a:rPr lang="en-US" sz="1800" dirty="0" smtClean="0"/>
                  <a:t>					</a:t>
                </a:r>
                <a14:m>
                  <m:oMath xmlns:m="http://schemas.openxmlformats.org/officeDocument/2006/math">
                    <m:r>
                      <a:rPr lang="en-US" sz="1400" b="1" i="1" smtClean="0">
                        <a:latin typeface="Cambria Math"/>
                      </a:rPr>
                      <m:t>𝒙</m:t>
                    </m:r>
                  </m:oMath>
                </a14:m>
                <a:endParaRPr lang="en-US" sz="1400" b="1" dirty="0"/>
              </a:p>
              <a:p>
                <a:pPr marL="0" indent="0">
                  <a:buNone/>
                </a:pPr>
                <a:endParaRPr lang="en-US" sz="1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  <a:blipFill rotWithShape="1">
                <a:blip r:embed="rId2"/>
                <a:stretch>
                  <a:fillRect l="-1123" t="-1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2400935" y="2809873"/>
            <a:ext cx="2360930" cy="0"/>
          </a:xfrm>
          <a:prstGeom prst="straightConnector1">
            <a:avLst/>
          </a:prstGeom>
          <a:noFill/>
          <a:ln w="22225" cap="flat" cmpd="sng" algn="ctr">
            <a:solidFill>
              <a:sysClr val="windowText" lastClr="000000"/>
            </a:solidFill>
            <a:prstDash val="solid"/>
            <a:headEnd type="arrow"/>
            <a:tailEnd type="arrow"/>
          </a:ln>
          <a:effectLst/>
        </p:spPr>
      </p:cxnSp>
      <p:cxnSp>
        <p:nvCxnSpPr>
          <p:cNvPr id="7" name="Straight Arrow Connector 6"/>
          <p:cNvCxnSpPr/>
          <p:nvPr/>
        </p:nvCxnSpPr>
        <p:spPr>
          <a:xfrm>
            <a:off x="3581400" y="1786572"/>
            <a:ext cx="0" cy="2027555"/>
          </a:xfrm>
          <a:prstGeom prst="straightConnector1">
            <a:avLst/>
          </a:prstGeom>
          <a:noFill/>
          <a:ln w="22225" cap="flat" cmpd="sng" algn="ctr">
            <a:solidFill>
              <a:sysClr val="windowText" lastClr="000000"/>
            </a:solidFill>
            <a:prstDash val="solid"/>
            <a:headEnd type="arrow"/>
            <a:tailEnd type="arrow"/>
          </a:ln>
          <a:effectLst/>
        </p:spPr>
      </p:cxnSp>
      <p:cxnSp>
        <p:nvCxnSpPr>
          <p:cNvPr id="8" name="Straight Connector 7"/>
          <p:cNvCxnSpPr/>
          <p:nvPr/>
        </p:nvCxnSpPr>
        <p:spPr>
          <a:xfrm>
            <a:off x="3904297" y="2038350"/>
            <a:ext cx="445135" cy="453390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headEnd type="oval" w="med" len="med"/>
            <a:tailEnd type="oval" w="med" len="med"/>
          </a:ln>
          <a:effectLst/>
        </p:spPr>
      </p:cxnSp>
      <p:cxnSp>
        <p:nvCxnSpPr>
          <p:cNvPr id="9" name="Straight Connector 8"/>
          <p:cNvCxnSpPr/>
          <p:nvPr/>
        </p:nvCxnSpPr>
        <p:spPr>
          <a:xfrm>
            <a:off x="3904297" y="2038985"/>
            <a:ext cx="0" cy="452755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ysDot"/>
            <a:headEnd type="oval" w="med" len="med"/>
            <a:tailEnd type="oval" w="med" len="med"/>
          </a:ln>
          <a:effectLst/>
        </p:spPr>
      </p:cxnSp>
      <p:cxnSp>
        <p:nvCxnSpPr>
          <p:cNvPr id="10" name="Straight Connector 9"/>
          <p:cNvCxnSpPr/>
          <p:nvPr/>
        </p:nvCxnSpPr>
        <p:spPr>
          <a:xfrm>
            <a:off x="3904296" y="2491740"/>
            <a:ext cx="44513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ot"/>
          </a:ln>
          <a:effectLst/>
        </p:spPr>
      </p:cxnSp>
      <p:sp>
        <p:nvSpPr>
          <p:cNvPr id="4" name="Flowchart: Process 3"/>
          <p:cNvSpPr/>
          <p:nvPr/>
        </p:nvSpPr>
        <p:spPr>
          <a:xfrm>
            <a:off x="3904296" y="2419350"/>
            <a:ext cx="58104" cy="72390"/>
          </a:xfrm>
          <a:prstGeom prst="flowChartProcess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6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61950"/>
            <a:ext cx="8229600" cy="762000"/>
          </a:xfrm>
        </p:spPr>
        <p:txBody>
          <a:bodyPr>
            <a:noAutofit/>
          </a:bodyPr>
          <a:lstStyle/>
          <a:p>
            <a:r>
              <a:rPr lang="en-US" sz="2800" b="1" dirty="0"/>
              <a:t>The Pythagorean Theorem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800" b="1" dirty="0" smtClean="0"/>
                  <a:t>Sample Problem 5</a:t>
                </a:r>
                <a:r>
                  <a:rPr lang="en-US" sz="2800" dirty="0" smtClean="0"/>
                  <a:t>:  </a:t>
                </a:r>
              </a:p>
              <a:p>
                <a:pPr marL="0" indent="0">
                  <a:buNone/>
                </a:pPr>
                <a:r>
                  <a:rPr lang="en-US" sz="2800" dirty="0" smtClean="0"/>
                  <a:t>Find </a:t>
                </a:r>
                <a:r>
                  <a:rPr lang="en-US" sz="2800" dirty="0"/>
                  <a:t>the distance between the point </a:t>
                </a:r>
                <a:r>
                  <a:rPr lang="en-US" sz="2800" dirty="0" smtClean="0"/>
                  <a:t>at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(</m:t>
                    </m:r>
                    <m:r>
                      <a:rPr lang="en-US" sz="2800" b="1" i="1">
                        <a:latin typeface="Cambria Math"/>
                      </a:rPr>
                      <m:t>𝟐</m:t>
                    </m:r>
                    <m:r>
                      <a:rPr lang="en-US" sz="2800" b="1" i="1">
                        <a:latin typeface="Cambria Math"/>
                      </a:rPr>
                      <m:t>,</m:t>
                    </m:r>
                    <m:r>
                      <a:rPr lang="en-US" sz="2800" b="1" i="1">
                        <a:latin typeface="Cambria Math"/>
                      </a:rPr>
                      <m:t>𝟑</m:t>
                    </m:r>
                    <m:r>
                      <a:rPr lang="en-US" sz="2800" b="1" i="1">
                        <a:latin typeface="Cambria Math"/>
                      </a:rPr>
                      <m:t>)</m:t>
                    </m:r>
                  </m:oMath>
                </a14:m>
                <a:r>
                  <a:rPr lang="en-US" sz="2800" b="1" dirty="0"/>
                  <a:t> </a:t>
                </a:r>
                <a:r>
                  <a:rPr lang="en-US" sz="2800" dirty="0" smtClean="0"/>
                  <a:t>and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/>
                      </a:rPr>
                      <m:t> </m:t>
                    </m:r>
                    <m:r>
                      <a:rPr lang="en-US" sz="2800" b="1" i="1">
                        <a:latin typeface="Cambria Math"/>
                      </a:rPr>
                      <m:t>(−</m:t>
                    </m:r>
                    <m:r>
                      <a:rPr lang="en-US" sz="2800" b="1" i="1">
                        <a:latin typeface="Cambria Math"/>
                      </a:rPr>
                      <m:t>𝟒</m:t>
                    </m:r>
                    <m:r>
                      <a:rPr lang="en-US" sz="2800" b="1" i="1">
                        <a:latin typeface="Cambria Math"/>
                      </a:rPr>
                      <m:t>, </m:t>
                    </m:r>
                    <m:r>
                      <a:rPr lang="en-US" sz="2800" b="1" i="1">
                        <a:latin typeface="Cambria Math"/>
                      </a:rPr>
                      <m:t>𝟔</m:t>
                    </m:r>
                    <m:r>
                      <a:rPr lang="en-US" sz="2800" b="1" i="1">
                        <a:latin typeface="Cambria Math"/>
                      </a:rPr>
                      <m:t>)</m:t>
                    </m:r>
                  </m:oMath>
                </a14:m>
                <a:r>
                  <a:rPr lang="en-US" sz="2800" dirty="0"/>
                  <a:t>.</a:t>
                </a:r>
                <a:endParaRPr lang="en-US" sz="2800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sz="28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en-US" sz="2800" b="1" i="1"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800" b="1" i="1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en-US" sz="28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1" i="1"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en-US" sz="2800" b="1" i="1"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800" b="1" i="1">
                        <a:latin typeface="Cambria Math"/>
                      </a:rPr>
                      <m:t>)</m:t>
                    </m:r>
                  </m:oMath>
                </a14:m>
                <a:r>
                  <a:rPr lang="en-US" sz="2800" b="1" dirty="0"/>
                  <a:t>         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en-US" sz="2800" b="1" i="1"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  <m:r>
                          <a:rPr lang="en-US" sz="2800" b="1" i="1"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en-US" sz="2800" b="1" i="1"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</m:e>
                    </m:d>
                  </m:oMath>
                </a14:m>
                <a:endParaRPr lang="en-US" sz="28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  <a:blipFill rotWithShape="1">
                <a:blip r:embed="rId2"/>
                <a:stretch>
                  <a:fillRect l="-1474" t="-1468" r="-14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487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61950"/>
            <a:ext cx="8229600" cy="762000"/>
          </a:xfrm>
        </p:spPr>
        <p:txBody>
          <a:bodyPr>
            <a:noAutofit/>
          </a:bodyPr>
          <a:lstStyle/>
          <a:p>
            <a:r>
              <a:rPr lang="en-US" sz="2800" b="1" dirty="0"/>
              <a:t>The Pythagorean Theorem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en-US" sz="2400" b="1" dirty="0" smtClean="0"/>
                  <a:t>Sample Problem 5</a:t>
                </a:r>
                <a:r>
                  <a:rPr lang="en-US" sz="2400" dirty="0" smtClean="0"/>
                  <a:t>:  </a:t>
                </a:r>
              </a:p>
              <a:p>
                <a:pPr marL="0" indent="0">
                  <a:buNone/>
                </a:pPr>
                <a:r>
                  <a:rPr lang="en-US" sz="2400" dirty="0" smtClean="0"/>
                  <a:t>Find </a:t>
                </a:r>
                <a:r>
                  <a:rPr lang="en-US" sz="2400" dirty="0"/>
                  <a:t>the distance between the point at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(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,</m:t>
                    </m:r>
                    <m:r>
                      <a:rPr lang="en-US" sz="2400" b="1" i="1">
                        <a:latin typeface="Cambria Math"/>
                      </a:rPr>
                      <m:t>𝟑</m:t>
                    </m:r>
                    <m:r>
                      <a:rPr lang="en-US" sz="2400" b="1" i="1">
                        <a:latin typeface="Cambria Math"/>
                      </a:rPr>
                      <m:t>)</m:t>
                    </m:r>
                  </m:oMath>
                </a14:m>
                <a:r>
                  <a:rPr lang="en-US" sz="2400" b="1" dirty="0"/>
                  <a:t> </a:t>
                </a:r>
                <a:r>
                  <a:rPr lang="en-US" sz="2400" dirty="0"/>
                  <a:t> and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(−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  <m:r>
                      <a:rPr lang="en-US" sz="2400" b="1" i="1">
                        <a:latin typeface="Cambria Math"/>
                      </a:rPr>
                      <m:t>, </m:t>
                    </m:r>
                    <m:r>
                      <a:rPr lang="en-US" sz="2400" b="1" i="1">
                        <a:latin typeface="Cambria Math"/>
                      </a:rPr>
                      <m:t>𝟔</m:t>
                    </m:r>
                    <m:r>
                      <a:rPr lang="en-US" sz="2400" b="1" i="1">
                        <a:latin typeface="Cambria Math"/>
                      </a:rPr>
                      <m:t>)</m:t>
                    </m:r>
                  </m:oMath>
                </a14:m>
                <a:r>
                  <a:rPr lang="en-US" sz="2400" dirty="0"/>
                  <a:t>.</a:t>
                </a:r>
                <a:endParaRPr lang="en-US" sz="2400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sz="24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en-US" sz="2400" b="1" i="1"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400" b="1" i="1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en-US" sz="24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en-US" sz="2400" b="1" i="1"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400" b="1" i="1">
                        <a:latin typeface="Cambria Math"/>
                      </a:rPr>
                      <m:t>)</m:t>
                    </m:r>
                  </m:oMath>
                </a14:m>
                <a:r>
                  <a:rPr lang="en-US" sz="2400" b="1" dirty="0"/>
                  <a:t>         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400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en-US" sz="2400" b="1" i="1"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  <m:r>
                          <a:rPr lang="en-US" sz="2400" b="1" i="1"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sz="2400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en-US" sz="2400" b="1" i="1"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400" b="1" dirty="0" smtClean="0"/>
                  <a:t>         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𝒅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400" b="1" i="1"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400" b="1" i="1">
                                    <a:latin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2400" b="1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latin typeface="Cambria Math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latin typeface="Cambria Math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2400" b="1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latin typeface="Cambria Math"/>
                                      </a:rPr>
                                      <m:t>𝟏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US" sz="24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en-US" sz="2400" b="1" i="1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sz="2400" b="1" i="1"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400" b="1" i="1">
                                    <a:latin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2400" b="1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latin typeface="Cambria Math"/>
                                      </a:rPr>
                                      <m:t>𝒚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latin typeface="Cambria Math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latin typeface="Cambria Math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2400" b="1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latin typeface="Cambria Math"/>
                                      </a:rPr>
                                      <m:t>𝒚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latin typeface="Cambria Math"/>
                                      </a:rPr>
                                      <m:t>𝟏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US" sz="24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endParaRPr lang="en-US" sz="2400" b="1" i="1" dirty="0" smtClean="0">
                  <a:latin typeface="Cambria Math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𝟐</m:t>
                        </m:r>
                        <m:r>
                          <a:rPr lang="en-US" sz="2400" b="1" i="1">
                            <a:latin typeface="Cambria Math"/>
                          </a:rPr>
                          <m:t>,</m:t>
                        </m:r>
                        <m:r>
                          <a:rPr lang="en-US" sz="2400" b="1" i="1">
                            <a:latin typeface="Cambria Math"/>
                          </a:rPr>
                          <m:t>𝟑</m:t>
                        </m:r>
                      </m:e>
                    </m:d>
                  </m:oMath>
                </a14:m>
                <a:r>
                  <a:rPr lang="en-US" sz="2400" dirty="0" smtClean="0"/>
                  <a:t>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/>
                      </a:rPr>
                      <m:t>              </m:t>
                    </m:r>
                    <m:r>
                      <a:rPr lang="en-US" sz="2400" b="1" i="1">
                        <a:latin typeface="Cambria Math"/>
                      </a:rPr>
                      <m:t>(−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  <m:r>
                      <a:rPr lang="en-US" sz="2400" b="1" i="1">
                        <a:latin typeface="Cambria Math"/>
                      </a:rPr>
                      <m:t>, </m:t>
                    </m:r>
                    <m:r>
                      <a:rPr lang="en-US" sz="2400" b="1" i="1">
                        <a:latin typeface="Cambria Math"/>
                      </a:rPr>
                      <m:t>𝟔</m:t>
                    </m:r>
                  </m:oMath>
                </a14:m>
                <a:r>
                  <a:rPr lang="en-US" sz="2400" dirty="0" smtClean="0"/>
                  <a:t>)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/>
                      </a:rPr>
                      <m:t>             </m:t>
                    </m:r>
                    <m:r>
                      <a:rPr lang="en-US" sz="2400" b="1" i="1">
                        <a:latin typeface="Cambria Math"/>
                      </a:rPr>
                      <m:t>𝒅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400" b="1" i="1"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400" b="1" i="1">
                                    <a:latin typeface="Cambria Math"/>
                                  </a:rPr>
                                </m:ctrlPr>
                              </m:dPr>
                              <m:e>
                                <m:d>
                                  <m:dPr>
                                    <m:ctrlPr>
                                      <a:rPr lang="en-US" sz="2400" b="1" i="1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latin typeface="Cambria Math"/>
                                      </a:rPr>
                                      <m:t>𝟒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latin typeface="Cambria Math"/>
                                  </a:rPr>
                                  <m:t>𝟐</m:t>
                                </m:r>
                              </m:e>
                            </m:d>
                          </m:e>
                          <m:sup>
                            <m:r>
                              <a:rPr lang="en-US" sz="24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en-US" sz="2400" b="1" i="1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sz="2400" b="1" i="1"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400" b="1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2400" b="1" i="1"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latin typeface="Cambria Math"/>
                                  </a:rPr>
                                  <m:t>𝟑</m:t>
                                </m:r>
                              </m:e>
                            </m:d>
                          </m:e>
                          <m:sup>
                            <m:r>
                              <a:rPr lang="en-US" sz="24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endParaRPr lang="en-US" sz="2400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𝒅</m:t>
                    </m:r>
                    <m:r>
                      <a:rPr lang="en-US" sz="2400" b="1" i="1">
                        <a:latin typeface="Cambria Math"/>
                      </a:rPr>
                      <m:t>=?</m:t>
                    </m:r>
                  </m:oMath>
                </a14:m>
                <a:r>
                  <a:rPr lang="en-US" sz="2400" dirty="0" smtClean="0"/>
                  <a:t>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/>
                      </a:rPr>
                      <m:t>                                          </m:t>
                    </m:r>
                    <m:r>
                      <a:rPr lang="en-US" sz="2400" b="1" i="1" smtClean="0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𝒅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400" b="1" i="1"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400" b="1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2400" b="1" i="1" smtClean="0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 smtClean="0">
                                    <a:latin typeface="Cambria Math"/>
                                  </a:rPr>
                                  <m:t>𝟔</m:t>
                                </m:r>
                              </m:e>
                            </m:d>
                          </m:e>
                          <m:sup>
                            <m:r>
                              <a:rPr lang="en-US" sz="24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en-US" sz="2400" b="1" i="1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sz="2400" b="1" i="1"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400" b="1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2400" b="1" i="1">
                                    <a:latin typeface="Cambria Math"/>
                                  </a:rPr>
                                  <m:t>𝟑</m:t>
                                </m:r>
                              </m:e>
                            </m:d>
                          </m:e>
                          <m:sup>
                            <m:r>
                              <a:rPr lang="en-US" sz="24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b="1" dirty="0" smtClean="0"/>
                  <a:t>                                                    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𝒅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 smtClean="0">
                            <a:latin typeface="Cambria Math"/>
                          </a:rPr>
                          <m:t>𝟒𝟓</m:t>
                        </m:r>
                      </m:e>
                    </m:rad>
                  </m:oMath>
                </a14:m>
                <a:endParaRPr lang="en-US" sz="24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                                                     </m:t>
                      </m:r>
                      <m:r>
                        <a:rPr lang="en-US" sz="2400" b="1" i="1" smtClean="0">
                          <a:latin typeface="Cambria Math"/>
                        </a:rPr>
                        <m:t> </m:t>
                      </m:r>
                      <m:r>
                        <a:rPr lang="en-US" sz="2400" b="1" i="1" smtClean="0">
                          <a:latin typeface="Cambria Math"/>
                        </a:rPr>
                        <m:t>𝒅</m:t>
                      </m:r>
                      <m:r>
                        <a:rPr lang="en-US" sz="2400" b="1" i="1" smtClean="0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𝟑</m:t>
                      </m:r>
                      <m:rad>
                        <m:radPr>
                          <m:degHide m:val="on"/>
                          <m:ctrlPr>
                            <a:rPr lang="en-US" sz="24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400" b="1" i="1">
                              <a:latin typeface="Cambria Math"/>
                            </a:rPr>
                            <m:t>𝟓</m:t>
                          </m:r>
                        </m:e>
                      </m:rad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  <a:blipFill rotWithShape="1">
                <a:blip r:embed="rId2"/>
                <a:stretch>
                  <a:fillRect l="-1123" t="-22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593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68" y="285750"/>
            <a:ext cx="8229600" cy="685800"/>
          </a:xfrm>
        </p:spPr>
        <p:txBody>
          <a:bodyPr>
            <a:noAutofit/>
          </a:bodyPr>
          <a:lstStyle/>
          <a:p>
            <a:r>
              <a:rPr lang="en-US" sz="2800" b="1" dirty="0"/>
              <a:t>The Pythagorean Theorem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71550"/>
            <a:ext cx="8686800" cy="4026003"/>
          </a:xfrm>
        </p:spPr>
        <p:txBody>
          <a:bodyPr>
            <a:normAutofit/>
          </a:bodyPr>
          <a:lstStyle/>
          <a:p>
            <a:r>
              <a:rPr lang="en-US" sz="2400" dirty="0"/>
              <a:t>The Pythagorean Theorem describes the relationship between the lengths of the legs and the hypotenuse of a right triangle.</a:t>
            </a:r>
          </a:p>
          <a:p>
            <a:r>
              <a:rPr lang="en-US" sz="2400" dirty="0"/>
              <a:t>In a right triangle, the side opposite the right angle is called </a:t>
            </a:r>
            <a:r>
              <a:rPr lang="en-US" sz="2400" b="1" i="1" dirty="0"/>
              <a:t>the hypotenuse</a:t>
            </a:r>
            <a:r>
              <a:rPr lang="en-US" sz="2400" dirty="0"/>
              <a:t>. This side is always the longest side of a right triangle. The other two sides are called </a:t>
            </a:r>
            <a:r>
              <a:rPr lang="en-US" sz="2400" b="1" i="1" dirty="0"/>
              <a:t>the legs</a:t>
            </a:r>
            <a:r>
              <a:rPr lang="en-US" sz="2400" dirty="0"/>
              <a:t> of  the triangle</a:t>
            </a:r>
            <a:r>
              <a:rPr lang="en-US" sz="2800" dirty="0"/>
              <a:t>.</a:t>
            </a:r>
          </a:p>
          <a:p>
            <a:pPr marL="0" lvl="0" indent="0">
              <a:buNone/>
            </a:pPr>
            <a:endParaRPr lang="en-US" sz="2800" dirty="0" smtClean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V="1">
            <a:off x="2590800" y="2745356"/>
            <a:ext cx="111125" cy="111125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ight Triangle 5"/>
          <p:cNvSpPr/>
          <p:nvPr/>
        </p:nvSpPr>
        <p:spPr>
          <a:xfrm>
            <a:off x="3352800" y="3172532"/>
            <a:ext cx="1939925" cy="1216660"/>
          </a:xfrm>
          <a:prstGeom prst="rtTriangle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028950"/>
            <a:ext cx="6878637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The Pythagorean Theorem 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4516437" y="2516187"/>
            <a:ext cx="111125" cy="111125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/>
              <a:t>To find the length of any side of a right triangle when the lengths of the other two are known, you can use a formula by the Greek mathematician Pythagoras.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12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/>
          <a:p>
            <a:r>
              <a:rPr lang="en-US" sz="2800" b="1" dirty="0"/>
              <a:t>The Pythagorean Theorem 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7167255"/>
              </p:ext>
            </p:extLst>
          </p:nvPr>
        </p:nvGraphicFramePr>
        <p:xfrm>
          <a:off x="4394200" y="236220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4" name="Equation" r:id="rId3" imgW="914400" imgH="198720" progId="Equation.DSMT4">
                  <p:embed/>
                </p:oleObj>
              </mc:Choice>
              <mc:Fallback>
                <p:oleObj name="Equation" r:id="rId3" imgW="914400" imgH="19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198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/>
                  <a:t>If a and b are the lengths of the legs of a right triangle, and c is the lengths of the hypotenuse, then the square of the length of the hypotenuse is equal to the sum of the squares of the lengths of the legs</a:t>
                </a:r>
                <a:r>
                  <a:rPr lang="en-US" dirty="0" smtClean="0"/>
                  <a:t>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>
                              <a:latin typeface="Cambria Math"/>
                            </a:rPr>
                            <m:t>𝒄</m:t>
                          </m:r>
                        </m:e>
                        <m:sup>
                          <m:r>
                            <a:rPr lang="en-US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>
                              <a:latin typeface="Cambria Math"/>
                            </a:rPr>
                            <m:t>𝒃</m:t>
                          </m:r>
                        </m:e>
                        <m:sup>
                          <m:r>
                            <a:rPr lang="en-US" b="1" i="1"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5"/>
                <a:stretch>
                  <a:fillRect l="-1852" t="-2334" r="-1852" b="-13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4742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The Pythagorean Theorem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52400" y="895350"/>
            <a:ext cx="8686800" cy="4125565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800" b="1" dirty="0" smtClean="0"/>
              <a:t>Sample Problem 1: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800" dirty="0"/>
              <a:t>Find the length of the hypotenuse in the right triangle</a:t>
            </a:r>
            <a:r>
              <a:rPr lang="en-US" sz="2800" dirty="0" smtClean="0"/>
              <a:t>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800" b="1" i="1" dirty="0">
                <a:latin typeface="Cambria Math"/>
              </a:rPr>
              <a:t> </a:t>
            </a:r>
            <a:r>
              <a:rPr lang="en-US" sz="2800" b="1" dirty="0" smtClean="0">
                <a:latin typeface="Cambria Math"/>
              </a:rPr>
              <a:t>a.    a = 8 </a:t>
            </a:r>
            <a:r>
              <a:rPr lang="en-US" sz="2800" b="1" dirty="0">
                <a:latin typeface="Cambria Math"/>
              </a:rPr>
              <a:t> </a:t>
            </a:r>
            <a:r>
              <a:rPr lang="en-US" sz="2800" b="1" dirty="0" smtClean="0">
                <a:latin typeface="Cambria Math"/>
              </a:rPr>
              <a:t>       b </a:t>
            </a:r>
            <a:r>
              <a:rPr lang="en-US" sz="2800" b="1" dirty="0">
                <a:latin typeface="Cambria Math"/>
              </a:rPr>
              <a:t>=15    </a:t>
            </a:r>
            <a:r>
              <a:rPr lang="en-US" sz="2800" b="1" dirty="0" smtClean="0">
                <a:latin typeface="Cambria Math"/>
              </a:rPr>
              <a:t>     </a:t>
            </a:r>
            <a:r>
              <a:rPr lang="en-US" sz="2800" b="1" dirty="0">
                <a:latin typeface="Cambria Math"/>
              </a:rPr>
              <a:t>c =?</a:t>
            </a:r>
          </a:p>
        </p:txBody>
      </p:sp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52887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The Pythagorean Theorem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Sample Problem 1: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dirty="0"/>
                  <a:t>Find the length of the hypotenuse in the right triangle</a:t>
                </a:r>
                <a:r>
                  <a:rPr lang="en-US" sz="2800" dirty="0" smtClean="0"/>
                  <a:t>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i="1" dirty="0">
                    <a:latin typeface="Cambria Math"/>
                  </a:rPr>
                  <a:t> </a:t>
                </a:r>
                <a:r>
                  <a:rPr lang="en-US" sz="2800" b="1" i="1" dirty="0" smtClean="0">
                    <a:latin typeface="Cambria Math"/>
                  </a:rPr>
                  <a:t> </a:t>
                </a:r>
                <a:r>
                  <a:rPr lang="en-US" sz="2800" b="1" dirty="0" smtClean="0">
                    <a:latin typeface="Cambria Math"/>
                  </a:rPr>
                  <a:t>a.   a=8        b=15          c =?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𝒄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𝒂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𝒃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en-US" sz="2800" b="1" dirty="0">
                  <a:latin typeface="Cambria Math"/>
                </a:endParaRPr>
              </a:p>
              <a:p>
                <a:pPr marL="0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                          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𝒄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𝟖</m:t>
                        </m:r>
                      </m:e>
                      <m:sup>
                        <m:r>
                          <a:rPr lang="en-US" sz="28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𝟏𝟓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800" b="1" dirty="0" smtClean="0">
                    <a:latin typeface="Cambria Math"/>
                  </a:rPr>
                  <a:t>  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>
                    <a:latin typeface="Cambria Math"/>
                  </a:rPr>
                  <a:t>	</a:t>
                </a:r>
                <a:r>
                  <a:rPr lang="en-US" sz="2800" b="1" dirty="0" smtClean="0">
                    <a:latin typeface="Cambria Math"/>
                  </a:rPr>
                  <a:t>			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𝒄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𝟔𝟒</m:t>
                    </m:r>
                    <m:r>
                      <a:rPr lang="en-US" sz="2800" b="1" i="1">
                        <a:latin typeface="Cambria Math"/>
                      </a:rPr>
                      <m:t>+</m:t>
                    </m:r>
                    <m:r>
                      <a:rPr lang="en-US" sz="2800" b="1" i="1">
                        <a:latin typeface="Cambria Math"/>
                      </a:rPr>
                      <m:t>𝟐𝟐𝟓</m:t>
                    </m:r>
                  </m:oMath>
                </a14:m>
                <a:endParaRPr lang="en-US" sz="2800" b="1" dirty="0" smtClean="0">
                  <a:latin typeface="Cambria Math"/>
                </a:endParaRP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>
                    <a:latin typeface="Cambria Math"/>
                  </a:rPr>
                  <a:t>	</a:t>
                </a:r>
                <a:r>
                  <a:rPr lang="en-US" sz="2800" b="1" dirty="0" smtClean="0">
                    <a:latin typeface="Cambria Math"/>
                  </a:rPr>
                  <a:t>			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𝒄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𝟐𝟖𝟗</m:t>
                    </m:r>
                  </m:oMath>
                </a14:m>
                <a:endParaRPr lang="en-US" sz="2800" b="1" dirty="0" smtClean="0">
                  <a:latin typeface="Cambria Math"/>
                </a:endParaRP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>
                    <a:latin typeface="Cambria Math"/>
                  </a:rPr>
                  <a:t>	</a:t>
                </a:r>
                <a:r>
                  <a:rPr lang="en-US" sz="2800" b="1" dirty="0" smtClean="0">
                    <a:latin typeface="Cambria Math"/>
                  </a:rPr>
                  <a:t>		                           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𝒄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𝟐𝟖𝟗</m:t>
                        </m:r>
                      </m:e>
                    </m:rad>
                  </m:oMath>
                </a14:m>
                <a:endParaRPr lang="en-US" sz="2800" b="1" dirty="0" smtClean="0">
                  <a:latin typeface="Cambria Math"/>
                </a:endParaRP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latin typeface="Cambria Math"/>
                  </a:rPr>
                  <a:t>	</a:t>
                </a:r>
                <a:r>
                  <a:rPr lang="en-US" sz="2400" b="1" dirty="0" smtClean="0">
                    <a:latin typeface="Cambria Math"/>
                  </a:rPr>
                  <a:t>			                    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𝒄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𝟏𝟕</m:t>
                    </m:r>
                  </m:oMath>
                </a14:m>
                <a:endParaRPr lang="en-US" sz="2400" b="1" dirty="0" smtClean="0">
                  <a:latin typeface="Cambria Math"/>
                </a:endParaRPr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  <a:blipFill rotWithShape="1">
                <a:blip r:embed="rId2"/>
                <a:stretch>
                  <a:fillRect l="-1404" t="-1329" b="-16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19928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The Pythagorean Theorem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/>
                  <a:t>Sample Problem 2</a:t>
                </a:r>
                <a:r>
                  <a:rPr lang="en-US" sz="2800" b="1" dirty="0" smtClean="0"/>
                  <a:t>:  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dirty="0" smtClean="0"/>
                  <a:t>Find </a:t>
                </a:r>
                <a:r>
                  <a:rPr lang="en-US" sz="2800" dirty="0"/>
                  <a:t>the length of the missing side of the right triangle</a:t>
                </a:r>
                <a:r>
                  <a:rPr lang="en-US" sz="2800" dirty="0" smtClean="0"/>
                  <a:t>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 </a:t>
                </a:r>
                <a:r>
                  <a:rPr lang="en-US" sz="2800" dirty="0" smtClean="0"/>
                  <a:t>a.</a:t>
                </a:r>
                <a:r>
                  <a:rPr lang="en-US" sz="2800" b="1" i="1" dirty="0" smtClean="0"/>
                  <a:t>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𝒄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𝟏𝟎</m:t>
                    </m:r>
                  </m:oMath>
                </a14:m>
                <a:r>
                  <a:rPr lang="en-US" sz="2800" dirty="0" smtClean="0"/>
                  <a:t>  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𝒂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𝟖</m:t>
                    </m:r>
                    <m:r>
                      <a:rPr lang="en-US" sz="2800" b="1" i="1">
                        <a:latin typeface="Cambria Math"/>
                      </a:rPr>
                      <m:t> </m:t>
                    </m:r>
                  </m:oMath>
                </a14:m>
                <a:r>
                  <a:rPr lang="en-US" sz="2800" b="1" dirty="0"/>
                  <a:t>  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𝒃</m:t>
                    </m:r>
                    <m:r>
                      <a:rPr lang="en-US" sz="2800" b="1" i="1">
                        <a:latin typeface="Cambria Math"/>
                      </a:rPr>
                      <m:t>=?</m:t>
                    </m:r>
                  </m:oMath>
                </a14:m>
                <a:endParaRPr lang="en-US" sz="28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dirty="0" smtClean="0"/>
                  <a:t>  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      </a:t>
                </a:r>
                <a:endParaRPr lang="en-US" sz="2800" dirty="0"/>
              </a:p>
            </p:txBody>
          </p:sp>
        </mc:Choice>
        <mc:Fallback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  <a:blipFill rotWithShape="1">
                <a:blip r:embed="rId2"/>
                <a:stretch>
                  <a:fillRect l="-1404" t="-13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3105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The Pythagorean Theorem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</p:spPr>
            <p:txBody>
              <a:bodyPr>
                <a:no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Sample Problem 2</a:t>
                </a:r>
                <a:r>
                  <a:rPr lang="en-US" sz="2800" dirty="0" smtClean="0"/>
                  <a:t>:  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dirty="0" smtClean="0"/>
                  <a:t>Find </a:t>
                </a:r>
                <a:r>
                  <a:rPr lang="en-US" sz="2800" dirty="0"/>
                  <a:t>the length of the missing side of the right triangle</a:t>
                </a:r>
                <a:r>
                  <a:rPr lang="en-US" sz="2800" dirty="0" smtClean="0"/>
                  <a:t>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dirty="0" smtClean="0"/>
                  <a:t> </a:t>
                </a:r>
                <a:r>
                  <a:rPr lang="en-US" sz="2800" i="1" dirty="0"/>
                  <a:t>a</a:t>
                </a:r>
                <a:r>
                  <a:rPr lang="en-US" sz="2800" i="1" dirty="0" smtClean="0"/>
                  <a:t>.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𝒄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𝟏𝟎</m:t>
                    </m:r>
                  </m:oMath>
                </a14:m>
                <a:r>
                  <a:rPr lang="en-US" sz="2800" dirty="0"/>
                  <a:t>  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𝒂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𝟖</m:t>
                    </m:r>
                    <m:r>
                      <a:rPr lang="en-US" sz="2800" b="1" i="1">
                        <a:latin typeface="Cambria Math"/>
                      </a:rPr>
                      <m:t> </m:t>
                    </m:r>
                  </m:oMath>
                </a14:m>
                <a:r>
                  <a:rPr lang="en-US" sz="2800" b="1" dirty="0"/>
                  <a:t>  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𝒃</m:t>
                    </m:r>
                    <m:r>
                      <a:rPr lang="en-US" sz="2800" b="1" i="1">
                        <a:latin typeface="Cambria Math"/>
                      </a:rPr>
                      <m:t>=?</m:t>
                    </m:r>
                  </m:oMath>
                </a14:m>
                <a:r>
                  <a:rPr lang="en-US" sz="2800" dirty="0" smtClean="0"/>
                  <a:t>   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𝒄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𝒂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𝒃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en-US" sz="2800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/>
                            </a:rPr>
                            <m:t>                                                          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𝒃</m:t>
                          </m:r>
                        </m:e>
                        <m:sup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800" b="0" i="0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/>
                            </a:rPr>
                            <m:t>𝟏𝟎</m:t>
                          </m:r>
                        </m:e>
                        <m:sup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800" b="1" i="1" smtClean="0"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/>
                            </a:rPr>
                            <m:t>𝟖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800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dirty="0"/>
                  <a:t>	</a:t>
                </a:r>
                <a:r>
                  <a:rPr lang="en-US" sz="2800" dirty="0" smtClean="0"/>
                  <a:t>			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𝒃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𝟏𝟎𝟎</m:t>
                    </m:r>
                    <m:r>
                      <a:rPr lang="en-US" sz="2800" b="1" i="1">
                        <a:latin typeface="Cambria Math"/>
                      </a:rPr>
                      <m:t>−</m:t>
                    </m:r>
                    <m:r>
                      <a:rPr lang="en-US" sz="2800" b="1" i="1">
                        <a:latin typeface="Cambria Math"/>
                      </a:rPr>
                      <m:t>𝟔𝟒</m:t>
                    </m:r>
                  </m:oMath>
                </a14:m>
                <a:endParaRPr lang="en-US" sz="2800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dirty="0"/>
                  <a:t>	</a:t>
                </a:r>
                <a:r>
                  <a:rPr lang="en-US" sz="2800" dirty="0" smtClean="0"/>
                  <a:t>		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/>
                          </a:rPr>
                          <m:t>                       </m:t>
                        </m:r>
                        <m:r>
                          <a:rPr lang="en-US" sz="2800" b="1" i="1">
                            <a:latin typeface="Cambria Math"/>
                          </a:rPr>
                          <m:t>𝒃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𝟑𝟔</m:t>
                    </m:r>
                  </m:oMath>
                </a14:m>
                <a:endParaRPr lang="en-US" sz="2800" b="1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                                                                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𝒃</m:t>
                    </m:r>
                    <m:r>
                      <a:rPr lang="en-US" sz="2800" b="1" i="1">
                        <a:latin typeface="Cambria Math"/>
                      </a:rPr>
                      <m:t>= 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𝟑𝟔</m:t>
                        </m:r>
                      </m:e>
                    </m:rad>
                  </m:oMath>
                </a14:m>
                <a:endParaRPr lang="en-US" sz="2800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dirty="0"/>
                  <a:t>	</a:t>
                </a:r>
                <a:r>
                  <a:rPr lang="en-US" sz="2800" dirty="0" smtClean="0"/>
                  <a:t>			                   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𝒃</m:t>
                    </m:r>
                    <m:r>
                      <a:rPr lang="en-US" sz="2800" b="1" i="1">
                        <a:latin typeface="Cambria Math"/>
                      </a:rPr>
                      <m:t>= </m:t>
                    </m:r>
                    <m:r>
                      <a:rPr lang="en-US" sz="2800" b="1" i="1">
                        <a:latin typeface="Cambria Math"/>
                      </a:rPr>
                      <m:t>𝟔</m:t>
                    </m:r>
                  </m:oMath>
                </a14:m>
                <a:endParaRPr lang="en-US" sz="2800" dirty="0"/>
              </a:p>
            </p:txBody>
          </p:sp>
        </mc:Choice>
        <mc:Fallback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  <a:blipFill rotWithShape="1">
                <a:blip r:embed="rId2"/>
                <a:stretch>
                  <a:fillRect l="-1404" t="-1329" b="-39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29734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869</TotalTime>
  <Words>1125</Words>
  <Application>Microsoft Office PowerPoint</Application>
  <PresentationFormat>On-screen Show (16:9)</PresentationFormat>
  <Paragraphs>128</Paragraphs>
  <Slides>24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Office Theme</vt:lpstr>
      <vt:lpstr>Equation</vt:lpstr>
      <vt:lpstr>The Pythagorean Theorem </vt:lpstr>
      <vt:lpstr>The Pythagorean Theorem </vt:lpstr>
      <vt:lpstr>The Pythagorean Theorem </vt:lpstr>
      <vt:lpstr>The Pythagorean Theorem </vt:lpstr>
      <vt:lpstr>The Pythagorean Theorem </vt:lpstr>
      <vt:lpstr>The Pythagorean Theorem </vt:lpstr>
      <vt:lpstr>The Pythagorean Theorem </vt:lpstr>
      <vt:lpstr>The Pythagorean Theorem </vt:lpstr>
      <vt:lpstr>The Pythagorean Theorem </vt:lpstr>
      <vt:lpstr>The Pythagorean Theorem </vt:lpstr>
      <vt:lpstr>The Pythagorean Theorem </vt:lpstr>
      <vt:lpstr>The Pythagorean Theorem </vt:lpstr>
      <vt:lpstr>The Pythagorean Theorem </vt:lpstr>
      <vt:lpstr>The Pythagorean Theorem </vt:lpstr>
      <vt:lpstr>The Pythagorean Theorem </vt:lpstr>
      <vt:lpstr>The Pythagorean Theorem </vt:lpstr>
      <vt:lpstr>The Pythagorean Theorem </vt:lpstr>
      <vt:lpstr>The Pythagorean Theorem </vt:lpstr>
      <vt:lpstr>The Pythagorean Theorem </vt:lpstr>
      <vt:lpstr>The Pythagorean Theorem </vt:lpstr>
      <vt:lpstr>The Pythagorean Theorem </vt:lpstr>
      <vt:lpstr>The Pythagorean Theorem </vt:lpstr>
      <vt:lpstr>The Pythagorean Theorem </vt:lpstr>
      <vt:lpstr>The Pythagorean Theorem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Snezana Calovska</cp:lastModifiedBy>
  <cp:revision>155</cp:revision>
  <dcterms:created xsi:type="dcterms:W3CDTF">2016-12-20T05:05:08Z</dcterms:created>
  <dcterms:modified xsi:type="dcterms:W3CDTF">2017-03-12T23:00:33Z</dcterms:modified>
</cp:coreProperties>
</file>